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1"/>
  </p:notesMasterIdLst>
  <p:sldIdLst>
    <p:sldId id="256" r:id="rId2"/>
    <p:sldId id="258" r:id="rId3"/>
    <p:sldId id="257" r:id="rId4"/>
    <p:sldId id="266" r:id="rId5"/>
    <p:sldId id="259" r:id="rId6"/>
    <p:sldId id="273" r:id="rId7"/>
    <p:sldId id="277" r:id="rId8"/>
    <p:sldId id="278" r:id="rId9"/>
    <p:sldId id="280" r:id="rId10"/>
    <p:sldId id="282" r:id="rId11"/>
    <p:sldId id="305" r:id="rId12"/>
    <p:sldId id="272" r:id="rId13"/>
    <p:sldId id="315" r:id="rId14"/>
    <p:sldId id="263" r:id="rId15"/>
    <p:sldId id="262" r:id="rId16"/>
    <p:sldId id="264" r:id="rId17"/>
    <p:sldId id="271" r:id="rId18"/>
    <p:sldId id="269" r:id="rId19"/>
    <p:sldId id="286" r:id="rId20"/>
    <p:sldId id="287" r:id="rId21"/>
    <p:sldId id="306" r:id="rId22"/>
    <p:sldId id="289" r:id="rId23"/>
    <p:sldId id="312" r:id="rId24"/>
    <p:sldId id="313" r:id="rId25"/>
    <p:sldId id="314" r:id="rId26"/>
    <p:sldId id="267" r:id="rId27"/>
    <p:sldId id="268" r:id="rId28"/>
    <p:sldId id="288" r:id="rId29"/>
    <p:sldId id="290" r:id="rId30"/>
    <p:sldId id="291" r:id="rId31"/>
    <p:sldId id="292" r:id="rId32"/>
    <p:sldId id="316" r:id="rId33"/>
    <p:sldId id="294" r:id="rId34"/>
    <p:sldId id="295" r:id="rId35"/>
    <p:sldId id="296" r:id="rId36"/>
    <p:sldId id="298" r:id="rId37"/>
    <p:sldId id="300" r:id="rId38"/>
    <p:sldId id="301" r:id="rId39"/>
    <p:sldId id="304" r:id="rId40"/>
    <p:sldId id="307" r:id="rId41"/>
    <p:sldId id="308" r:id="rId42"/>
    <p:sldId id="309" r:id="rId43"/>
    <p:sldId id="310" r:id="rId44"/>
    <p:sldId id="311" r:id="rId45"/>
    <p:sldId id="303" r:id="rId46"/>
    <p:sldId id="317" r:id="rId47"/>
    <p:sldId id="318" r:id="rId48"/>
    <p:sldId id="319" r:id="rId49"/>
    <p:sldId id="293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418CA2-C156-4E0A-9F3B-B085BE14990C}">
          <p14:sldIdLst>
            <p14:sldId id="256"/>
            <p14:sldId id="258"/>
            <p14:sldId id="257"/>
            <p14:sldId id="266"/>
            <p14:sldId id="259"/>
            <p14:sldId id="273"/>
            <p14:sldId id="277"/>
            <p14:sldId id="278"/>
            <p14:sldId id="280"/>
            <p14:sldId id="282"/>
            <p14:sldId id="305"/>
            <p14:sldId id="272"/>
            <p14:sldId id="315"/>
            <p14:sldId id="263"/>
            <p14:sldId id="262"/>
            <p14:sldId id="264"/>
            <p14:sldId id="271"/>
            <p14:sldId id="269"/>
            <p14:sldId id="286"/>
            <p14:sldId id="287"/>
            <p14:sldId id="306"/>
            <p14:sldId id="289"/>
            <p14:sldId id="312"/>
            <p14:sldId id="313"/>
            <p14:sldId id="314"/>
            <p14:sldId id="267"/>
            <p14:sldId id="268"/>
            <p14:sldId id="288"/>
            <p14:sldId id="290"/>
            <p14:sldId id="291"/>
            <p14:sldId id="292"/>
            <p14:sldId id="316"/>
            <p14:sldId id="294"/>
            <p14:sldId id="295"/>
            <p14:sldId id="296"/>
            <p14:sldId id="298"/>
            <p14:sldId id="300"/>
            <p14:sldId id="301"/>
            <p14:sldId id="304"/>
            <p14:sldId id="307"/>
            <p14:sldId id="308"/>
            <p14:sldId id="309"/>
            <p14:sldId id="310"/>
            <p14:sldId id="311"/>
            <p14:sldId id="303"/>
          </p14:sldIdLst>
        </p14:section>
        <p14:section name="Backup Slides" id="{2C3540E7-06E7-4D3C-833C-AFF7F48B4F19}">
          <p14:sldIdLst>
            <p14:sldId id="317"/>
            <p14:sldId id="318"/>
            <p14:sldId id="319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64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n Sudvarg" userId="6dddc2dfbb7370a8" providerId="LiveId" clId="{489D7CA9-E4E0-4530-976C-21B25E57D279}"/>
    <pc:docChg chg="delSld modSection">
      <pc:chgData name="Marion Sudvarg" userId="6dddc2dfbb7370a8" providerId="LiveId" clId="{489D7CA9-E4E0-4530-976C-21B25E57D279}" dt="2026-07-28T10:44:52.537" v="0" actId="47"/>
      <pc:docMkLst>
        <pc:docMk/>
      </pc:docMkLst>
      <pc:sldChg chg="del">
        <pc:chgData name="Marion Sudvarg" userId="6dddc2dfbb7370a8" providerId="LiveId" clId="{489D7CA9-E4E0-4530-976C-21B25E57D279}" dt="2026-07-28T10:44:52.537" v="0" actId="47"/>
        <pc:sldMkLst>
          <pc:docMk/>
          <pc:sldMk cId="1067901379" sldId="260"/>
        </pc:sldMkLst>
      </pc:sldChg>
      <pc:sldChg chg="del">
        <pc:chgData name="Marion Sudvarg" userId="6dddc2dfbb7370a8" providerId="LiveId" clId="{489D7CA9-E4E0-4530-976C-21B25E57D279}" dt="2026-07-28T10:44:52.537" v="0" actId="47"/>
        <pc:sldMkLst>
          <pc:docMk/>
          <pc:sldMk cId="1609280043" sldId="261"/>
        </pc:sldMkLst>
      </pc:sldChg>
      <pc:sldChg chg="del">
        <pc:chgData name="Marion Sudvarg" userId="6dddc2dfbb7370a8" providerId="LiveId" clId="{489D7CA9-E4E0-4530-976C-21B25E57D279}" dt="2026-07-28T10:44:52.537" v="0" actId="47"/>
        <pc:sldMkLst>
          <pc:docMk/>
          <pc:sldMk cId="2573796523" sldId="281"/>
        </pc:sldMkLst>
      </pc:sldChg>
      <pc:sldChg chg="del">
        <pc:chgData name="Marion Sudvarg" userId="6dddc2dfbb7370a8" providerId="LiveId" clId="{489D7CA9-E4E0-4530-976C-21B25E57D279}" dt="2026-07-28T10:44:52.537" v="0" actId="47"/>
        <pc:sldMkLst>
          <pc:docMk/>
          <pc:sldMk cId="4247306658" sldId="283"/>
        </pc:sldMkLst>
      </pc:sldChg>
      <pc:sldChg chg="del">
        <pc:chgData name="Marion Sudvarg" userId="6dddc2dfbb7370a8" providerId="LiveId" clId="{489D7CA9-E4E0-4530-976C-21B25E57D279}" dt="2026-07-28T10:44:52.537" v="0" actId="47"/>
        <pc:sldMkLst>
          <pc:docMk/>
          <pc:sldMk cId="1235674437" sldId="285"/>
        </pc:sldMkLst>
      </pc:sldChg>
      <pc:sldChg chg="del">
        <pc:chgData name="Marion Sudvarg" userId="6dddc2dfbb7370a8" providerId="LiveId" clId="{489D7CA9-E4E0-4530-976C-21B25E57D279}" dt="2026-07-28T10:44:52.537" v="0" actId="47"/>
        <pc:sldMkLst>
          <pc:docMk/>
          <pc:sldMk cId="3830935291" sldId="29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sudv\OneDrive%20-%20Washington%20University%20in%20St.%20Louis\School\WUSTL%20PhD%20Research\QUASART\RTAS2026\quasarrt_results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sudv\OneDrive%20-%20Washington%20University%20in%20St.%20Louis\School\WUSTL%20PhD%20Research\QUASART\RTAS2026\quasarrt_results.csv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quasarrt_results!$D$1:$D$9</c:f>
              <c:strCache>
                <c:ptCount val="9"/>
                <c:pt idx="0">
                  <c:v>SafeStack</c:v>
                </c:pt>
                <c:pt idx="1">
                  <c:v>ASLR</c:v>
                </c:pt>
                <c:pt idx="2">
                  <c:v>ASLR+SafeStack</c:v>
                </c:pt>
                <c:pt idx="3">
                  <c:v>CFI</c:v>
                </c:pt>
                <c:pt idx="4">
                  <c:v>CFI+SafeStack</c:v>
                </c:pt>
                <c:pt idx="5">
                  <c:v>ASLR+CFI</c:v>
                </c:pt>
                <c:pt idx="6">
                  <c:v>ASLR+CFI+SafeStack</c:v>
                </c:pt>
                <c:pt idx="7">
                  <c:v>DFI</c:v>
                </c:pt>
                <c:pt idx="8">
                  <c:v>CFI+DFI</c:v>
                </c:pt>
              </c:strCache>
            </c:strRef>
          </c:cat>
          <c:val>
            <c:numRef>
              <c:f>quasarrt_results!$E$1:$E$9</c:f>
              <c:numCache>
                <c:formatCode>General</c:formatCode>
                <c:ptCount val="9"/>
                <c:pt idx="0">
                  <c:v>22.186907742811801</c:v>
                </c:pt>
                <c:pt idx="1">
                  <c:v>44.3307446060373</c:v>
                </c:pt>
                <c:pt idx="2">
                  <c:v>45.563971064634003</c:v>
                </c:pt>
                <c:pt idx="3">
                  <c:v>73.575129533678705</c:v>
                </c:pt>
                <c:pt idx="4">
                  <c:v>79.437991165198994</c:v>
                </c:pt>
                <c:pt idx="5">
                  <c:v>85.289471372579797</c:v>
                </c:pt>
                <c:pt idx="6">
                  <c:v>85.615349866820395</c:v>
                </c:pt>
                <c:pt idx="7">
                  <c:v>94.426890232774696</c:v>
                </c:pt>
                <c:pt idx="8">
                  <c:v>94.426890232774696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E9-498F-8E6C-645AD276E2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0815776"/>
        <c:axId val="270809536"/>
      </c:barChart>
      <c:catAx>
        <c:axId val="27081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0809536"/>
        <c:crosses val="autoZero"/>
        <c:auto val="1"/>
        <c:lblAlgn val="ctr"/>
        <c:lblOffset val="100"/>
        <c:noMultiLvlLbl val="0"/>
      </c:catAx>
      <c:valAx>
        <c:axId val="2708095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%</a:t>
                </a:r>
                <a:r>
                  <a:rPr lang="en-US" sz="2400" baseline="0"/>
                  <a:t> Attack Paths Eliminated</a:t>
                </a:r>
                <a:endParaRPr lang="en-US" sz="2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0815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quasarrt_results!$A$1:$A$15</c:f>
              <c:strCache>
                <c:ptCount val="15"/>
                <c:pt idx="0">
                  <c:v>SafeStack</c:v>
                </c:pt>
                <c:pt idx="1">
                  <c:v>ASLR</c:v>
                </c:pt>
                <c:pt idx="2">
                  <c:v>ASLR+SafeStack</c:v>
                </c:pt>
                <c:pt idx="3">
                  <c:v>CFI</c:v>
                </c:pt>
                <c:pt idx="4">
                  <c:v>CFI+SafeStack</c:v>
                </c:pt>
                <c:pt idx="5">
                  <c:v>ASLR+CFI</c:v>
                </c:pt>
                <c:pt idx="6">
                  <c:v>ASLR+CFI+SafeStack</c:v>
                </c:pt>
                <c:pt idx="7">
                  <c:v>DFI</c:v>
                </c:pt>
                <c:pt idx="8">
                  <c:v>CFI+DFI</c:v>
                </c:pt>
                <c:pt idx="9">
                  <c:v>SafeStack+DFI</c:v>
                </c:pt>
                <c:pt idx="10">
                  <c:v>CFI+SafeStack+DFI</c:v>
                </c:pt>
                <c:pt idx="11">
                  <c:v>ASLR+DFI</c:v>
                </c:pt>
                <c:pt idx="12">
                  <c:v>ASLR+CFI+DFI</c:v>
                </c:pt>
                <c:pt idx="13">
                  <c:v>ASLR+SafeStack+DFI</c:v>
                </c:pt>
                <c:pt idx="14">
                  <c:v>ASLR+CFI+SafeStack+DFI</c:v>
                </c:pt>
              </c:strCache>
            </c:strRef>
          </c:cat>
          <c:val>
            <c:numRef>
              <c:f>quasarrt_results!$B$1:$B$15</c:f>
              <c:numCache>
                <c:formatCode>General</c:formatCode>
                <c:ptCount val="15"/>
                <c:pt idx="0">
                  <c:v>22.186907742811801</c:v>
                </c:pt>
                <c:pt idx="1">
                  <c:v>44.3307446060373</c:v>
                </c:pt>
                <c:pt idx="2">
                  <c:v>45.563971064634003</c:v>
                </c:pt>
                <c:pt idx="3">
                  <c:v>73.575129533678705</c:v>
                </c:pt>
                <c:pt idx="4">
                  <c:v>79.437991165198994</c:v>
                </c:pt>
                <c:pt idx="5">
                  <c:v>85.289471372579797</c:v>
                </c:pt>
                <c:pt idx="6">
                  <c:v>85.615349866820395</c:v>
                </c:pt>
                <c:pt idx="7">
                  <c:v>94.426890232774696</c:v>
                </c:pt>
                <c:pt idx="8">
                  <c:v>94.426890232774696</c:v>
                </c:pt>
                <c:pt idx="9">
                  <c:v>94.4710583154597</c:v>
                </c:pt>
                <c:pt idx="10">
                  <c:v>94.4710583154597</c:v>
                </c:pt>
                <c:pt idx="11">
                  <c:v>96.073356283900296</c:v>
                </c:pt>
                <c:pt idx="12">
                  <c:v>96.073356283900296</c:v>
                </c:pt>
                <c:pt idx="13">
                  <c:v>96.088078978128607</c:v>
                </c:pt>
                <c:pt idx="14">
                  <c:v>96.088078978128607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90-4407-A590-EC48985EB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0815776"/>
        <c:axId val="270809536"/>
      </c:barChart>
      <c:catAx>
        <c:axId val="27081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0809536"/>
        <c:crosses val="autoZero"/>
        <c:auto val="1"/>
        <c:lblAlgn val="ctr"/>
        <c:lblOffset val="100"/>
        <c:noMultiLvlLbl val="0"/>
      </c:catAx>
      <c:valAx>
        <c:axId val="2708095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/>
                  <a:t>%</a:t>
                </a:r>
                <a:r>
                  <a:rPr lang="en-US" sz="2400" baseline="0"/>
                  <a:t> Attack Paths Eliminated</a:t>
                </a:r>
                <a:endParaRPr lang="en-US" sz="2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0815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497CF-7AF2-4C90-9BAC-206ECAB6D84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B80829-D0EE-4213-AF4B-0F4641F1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60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F995-BC60-4653-A7E2-3C2D39D41311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4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18E8D-C43F-463A-8911-1C68E3F7B761}" type="datetime1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8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479D-4B75-41AF-B6DB-84BF89E6D22F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86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4C45F-0A7E-42CD-936C-2D73240E1868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20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7ED74-ADA8-4DE1-898E-8767CCE2C96B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94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1B3CC-D4B7-44B1-9C9C-D88E24D017BE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21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5A88C-943D-4A6C-AE34-3B4EACC9C3AB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10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7CBFE-333A-4BF1-AB2C-92A7EF09AFDC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75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6F076-E262-4497-AC4D-0D888C3156BE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1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A0183-150D-4136-9570-C7F3E022D342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6422914"/>
            <a:ext cx="551167" cy="365125"/>
          </a:xfrm>
        </p:spPr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7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56146-EEA9-4C9A-BAD7-BE8116B8D2F8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027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F8359-3110-43C9-A6F7-7E716CF38421}" type="datetime1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435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B69F-0B59-4C1A-BE91-783510782779}" type="datetime1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94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AB0B-4A3E-434E-8682-E0183F2E3092}" type="datetime1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128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C8EA0-422E-4173-BB1E-050CE25C6CCD}" type="datetime1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9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C1D1B-D121-4917-90E4-A38322E1B0CE}" type="datetime1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66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960BB-5F3A-43D1-9132-9EC431DE4361}" type="datetime1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3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642291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E74B68-EF70-4247-B2BE-31EE9A2147B0}" type="datetime1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642291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642291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221E0CE-F399-46CB-ABC1-D8DC8D5E7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460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97970-916B-FEDE-C920-1000638CF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1903" y="1588007"/>
            <a:ext cx="9505901" cy="171026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2000"/>
              </a:spcAft>
            </a:pPr>
            <a:r>
              <a:rPr lang="en-US" sz="4400" b="1" dirty="0"/>
              <a:t>Balancing Security and Schedulability:</a:t>
            </a:r>
            <a:br>
              <a:rPr lang="en-US" sz="4400" b="1" dirty="0"/>
            </a:br>
            <a:r>
              <a:rPr lang="en-US" sz="3800" dirty="0"/>
              <a:t>WCET Evaluation and Security Optimization in CPS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B79F95-23BE-2721-6EF8-01FFFEC62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3040" y="3846569"/>
            <a:ext cx="9034764" cy="2200319"/>
          </a:xfrm>
        </p:spPr>
        <p:txBody>
          <a:bodyPr>
            <a:noAutofit/>
          </a:bodyPr>
          <a:lstStyle/>
          <a:p>
            <a:r>
              <a:rPr lang="en-US" sz="2200" dirty="0"/>
              <a:t>Zihan Li, </a:t>
            </a:r>
            <a:r>
              <a:rPr lang="en-US" sz="2200" b="1" dirty="0"/>
              <a:t>Marion Sudvarg</a:t>
            </a:r>
            <a:r>
              <a:rPr lang="en-US" sz="2200" dirty="0"/>
              <a:t>, Ching-Hsiang Chan, Ryan Burrow, Nathan Burow, Cailani Lemieux-Mack, Sanjoy Baruah, Ning Zhang, Bryan Ward</a:t>
            </a:r>
          </a:p>
          <a:p>
            <a:endParaRPr lang="en-US" dirty="0"/>
          </a:p>
          <a:p>
            <a:r>
              <a:rPr lang="en-US" dirty="0"/>
              <a:t>RTAS 2026</a:t>
            </a:r>
          </a:p>
          <a:p>
            <a:r>
              <a:rPr lang="en-US" dirty="0"/>
              <a:t>Saint-Malo, France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5D45B2-30C3-A45C-AE99-A7FCF5D90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858" y="607240"/>
            <a:ext cx="1884067" cy="45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38DB46-314C-C9B9-0838-1C898DA6D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974" y="607240"/>
            <a:ext cx="1969475" cy="457200"/>
          </a:xfrm>
          <a:prstGeom prst="rect">
            <a:avLst/>
          </a:prstGeom>
        </p:spPr>
      </p:pic>
      <p:pic>
        <p:nvPicPr>
          <p:cNvPr id="5" name="Picture 4" descr="https://www.ll.mit.edu/sites/default/files/other/image/2018-04/New_Full_Logo-BLACK-2500w.png">
            <a:extLst>
              <a:ext uri="{FF2B5EF4-FFF2-40B4-BE49-F238E27FC236}">
                <a16:creationId xmlns:a16="http://schemas.microsoft.com/office/drawing/2014/main" id="{43023FE0-CF8F-17EA-0346-C5805655C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2498" y="582512"/>
            <a:ext cx="4665306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826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C9BB3-F4DB-E7FB-4C4D-C114AB85B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48C7B2-BF8F-04D6-0F2B-D8F7AC1EF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32440C-1FD1-93C3-10D6-3D9D792D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10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75CC1E-C816-1B88-E0B7-6A6E003BDAF3}"/>
              </a:ext>
            </a:extLst>
          </p:cNvPr>
          <p:cNvSpPr txBox="1"/>
          <p:nvPr/>
        </p:nvSpPr>
        <p:spPr>
          <a:xfrm>
            <a:off x="4196563" y="426720"/>
            <a:ext cx="44903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/>
              <a:t>Data-only attacks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6B6493-3633-CA7B-0E77-E9938A12BAAE}"/>
              </a:ext>
            </a:extLst>
          </p:cNvPr>
          <p:cNvSpPr/>
          <p:nvPr/>
        </p:nvSpPr>
        <p:spPr>
          <a:xfrm>
            <a:off x="1656080" y="2734040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E798DC65-012A-096E-4B0E-2A827DBD2770}"/>
              </a:ext>
            </a:extLst>
          </p:cNvPr>
          <p:cNvSpPr/>
          <p:nvPr/>
        </p:nvSpPr>
        <p:spPr>
          <a:xfrm>
            <a:off x="3774923" y="2576560"/>
            <a:ext cx="843280" cy="843280"/>
          </a:xfrm>
          <a:prstGeom prst="diamon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AD062C-A650-E779-47AC-232A50FBEDB2}"/>
              </a:ext>
            </a:extLst>
          </p:cNvPr>
          <p:cNvSpPr/>
          <p:nvPr/>
        </p:nvSpPr>
        <p:spPr>
          <a:xfrm>
            <a:off x="5576194" y="1908720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38DF84-A069-FAFF-AB5D-2EE8FDD12C88}"/>
              </a:ext>
            </a:extLst>
          </p:cNvPr>
          <p:cNvSpPr/>
          <p:nvPr/>
        </p:nvSpPr>
        <p:spPr>
          <a:xfrm>
            <a:off x="9618767" y="1923600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6E4B6D-B883-1372-AABA-40B44E4BF83B}"/>
              </a:ext>
            </a:extLst>
          </p:cNvPr>
          <p:cNvSpPr/>
          <p:nvPr/>
        </p:nvSpPr>
        <p:spPr>
          <a:xfrm>
            <a:off x="5576194" y="3525157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19D1F90-3B37-9790-7C3F-2CA31B0E1580}"/>
              </a:ext>
            </a:extLst>
          </p:cNvPr>
          <p:cNvSpPr/>
          <p:nvPr/>
        </p:nvSpPr>
        <p:spPr>
          <a:xfrm>
            <a:off x="9618767" y="2804298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B29E19-8BFD-CCD0-F083-F47024D9C1C8}"/>
              </a:ext>
            </a:extLst>
          </p:cNvPr>
          <p:cNvSpPr/>
          <p:nvPr/>
        </p:nvSpPr>
        <p:spPr>
          <a:xfrm>
            <a:off x="9618767" y="4361315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B849D1F3-31E9-A6CE-ED8A-820289AA0253}"/>
              </a:ext>
            </a:extLst>
          </p:cNvPr>
          <p:cNvSpPr/>
          <p:nvPr/>
        </p:nvSpPr>
        <p:spPr>
          <a:xfrm>
            <a:off x="7763645" y="1760040"/>
            <a:ext cx="843280" cy="843280"/>
          </a:xfrm>
          <a:prstGeom prst="diamon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A79D23B-0413-DA47-BD47-4A4ECCE9711D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2946400" y="2998200"/>
            <a:ext cx="82852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C9736C5E-7158-EA15-55B6-EF36F2A48F7C}"/>
              </a:ext>
            </a:extLst>
          </p:cNvPr>
          <p:cNvCxnSpPr>
            <a:stCxn id="12" idx="0"/>
            <a:endCxn id="13" idx="1"/>
          </p:cNvCxnSpPr>
          <p:nvPr/>
        </p:nvCxnSpPr>
        <p:spPr>
          <a:xfrm rot="5400000" flipH="1" flipV="1">
            <a:off x="4684538" y="1684905"/>
            <a:ext cx="403680" cy="1379631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661F2FE-402F-B1EF-76D9-80B2C30E39B7}"/>
              </a:ext>
            </a:extLst>
          </p:cNvPr>
          <p:cNvCxnSpPr>
            <a:cxnSpLocks/>
            <a:stCxn id="13" idx="3"/>
            <a:endCxn id="21" idx="1"/>
          </p:cNvCxnSpPr>
          <p:nvPr/>
        </p:nvCxnSpPr>
        <p:spPr>
          <a:xfrm>
            <a:off x="6866514" y="2172880"/>
            <a:ext cx="897131" cy="88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2033753-9EFF-4835-8218-F8D47346EDF1}"/>
              </a:ext>
            </a:extLst>
          </p:cNvPr>
          <p:cNvCxnSpPr>
            <a:cxnSpLocks/>
            <a:stCxn id="21" idx="3"/>
            <a:endCxn id="16" idx="1"/>
          </p:cNvCxnSpPr>
          <p:nvPr/>
        </p:nvCxnSpPr>
        <p:spPr>
          <a:xfrm>
            <a:off x="8606925" y="2181680"/>
            <a:ext cx="1011842" cy="608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0E97BA12-6971-8CF8-076F-4AA26B771E26}"/>
              </a:ext>
            </a:extLst>
          </p:cNvPr>
          <p:cNvCxnSpPr>
            <a:cxnSpLocks/>
            <a:stCxn id="12" idx="2"/>
            <a:endCxn id="17" idx="1"/>
          </p:cNvCxnSpPr>
          <p:nvPr/>
        </p:nvCxnSpPr>
        <p:spPr>
          <a:xfrm rot="16200000" flipH="1">
            <a:off x="4701640" y="2914762"/>
            <a:ext cx="369477" cy="1379631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Diamond 34">
            <a:extLst>
              <a:ext uri="{FF2B5EF4-FFF2-40B4-BE49-F238E27FC236}">
                <a16:creationId xmlns:a16="http://schemas.microsoft.com/office/drawing/2014/main" id="{651227E6-492B-99A4-3264-8B86F1DA4DF9}"/>
              </a:ext>
            </a:extLst>
          </p:cNvPr>
          <p:cNvSpPr/>
          <p:nvPr/>
        </p:nvSpPr>
        <p:spPr>
          <a:xfrm>
            <a:off x="7763645" y="3367676"/>
            <a:ext cx="843280" cy="843280"/>
          </a:xfrm>
          <a:prstGeom prst="diamon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F47D9CE-9BAE-EFF0-2A18-2036BB092214}"/>
              </a:ext>
            </a:extLst>
          </p:cNvPr>
          <p:cNvCxnSpPr>
            <a:cxnSpLocks/>
            <a:stCxn id="17" idx="3"/>
            <a:endCxn id="35" idx="1"/>
          </p:cNvCxnSpPr>
          <p:nvPr/>
        </p:nvCxnSpPr>
        <p:spPr>
          <a:xfrm flipV="1">
            <a:off x="6866514" y="3789316"/>
            <a:ext cx="897131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0B5F7124-DAB9-6B54-5090-DFFF742F31CB}"/>
              </a:ext>
            </a:extLst>
          </p:cNvPr>
          <p:cNvCxnSpPr>
            <a:stCxn id="35" idx="0"/>
            <a:endCxn id="19" idx="1"/>
          </p:cNvCxnSpPr>
          <p:nvPr/>
        </p:nvCxnSpPr>
        <p:spPr>
          <a:xfrm rot="5400000" flipH="1" flipV="1">
            <a:off x="8752417" y="2501326"/>
            <a:ext cx="299218" cy="1433482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07F29288-E2B9-036D-0DBB-996623619A1F}"/>
              </a:ext>
            </a:extLst>
          </p:cNvPr>
          <p:cNvCxnSpPr>
            <a:stCxn id="35" idx="2"/>
            <a:endCxn id="20" idx="1"/>
          </p:cNvCxnSpPr>
          <p:nvPr/>
        </p:nvCxnSpPr>
        <p:spPr>
          <a:xfrm rot="16200000" flipH="1">
            <a:off x="8694767" y="3701474"/>
            <a:ext cx="414519" cy="1433482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279ED947-668A-B71A-B168-70B3B11E7E87}"/>
              </a:ext>
            </a:extLst>
          </p:cNvPr>
          <p:cNvCxnSpPr>
            <a:stCxn id="21" idx="0"/>
            <a:endCxn id="13" idx="0"/>
          </p:cNvCxnSpPr>
          <p:nvPr/>
        </p:nvCxnSpPr>
        <p:spPr>
          <a:xfrm rot="16200000" flipH="1" flipV="1">
            <a:off x="7128980" y="852414"/>
            <a:ext cx="148680" cy="1963931"/>
          </a:xfrm>
          <a:prstGeom prst="bentConnector3">
            <a:avLst>
              <a:gd name="adj1" fmla="val -153753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phic 2" descr="Images with solid fill">
            <a:extLst>
              <a:ext uri="{FF2B5EF4-FFF2-40B4-BE49-F238E27FC236}">
                <a16:creationId xmlns:a16="http://schemas.microsoft.com/office/drawing/2014/main" id="{25F16422-DB25-EF0B-054F-3C187B76B5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50643" y="2587720"/>
            <a:ext cx="766718" cy="766718"/>
          </a:xfrm>
          <a:prstGeom prst="rect">
            <a:avLst/>
          </a:prstGeom>
        </p:spPr>
      </p:pic>
      <p:pic>
        <p:nvPicPr>
          <p:cNvPr id="6" name="Graphic 5" descr="Images with solid fill">
            <a:extLst>
              <a:ext uri="{FF2B5EF4-FFF2-40B4-BE49-F238E27FC236}">
                <a16:creationId xmlns:a16="http://schemas.microsoft.com/office/drawing/2014/main" id="{802BB49E-F0C7-F4E8-159E-716964EDBB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6145" y="1782762"/>
            <a:ext cx="766718" cy="766718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8" name="Graphic 7" descr="Pencil with solid fill">
            <a:extLst>
              <a:ext uri="{FF2B5EF4-FFF2-40B4-BE49-F238E27FC236}">
                <a16:creationId xmlns:a16="http://schemas.microsoft.com/office/drawing/2014/main" id="{32B1675B-47E1-24E0-E371-0A37398430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5676" y="1574438"/>
            <a:ext cx="466362" cy="46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5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0.00092 L 0.15364 0.00324 L 0.15364 -0.11782 C 0.2625 -0.11713 0.21341 -0.11713 0.32239 -0.1162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20" y="-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76206-AFE3-BCDC-8162-B6DC5252E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67A600-EE76-90E4-A47C-AE64C45D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11EF3-7E50-7115-3B8C-EBB90FEF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FCDF40-4BDC-78A8-EDAE-AB998F3447B1}"/>
              </a:ext>
            </a:extLst>
          </p:cNvPr>
          <p:cNvSpPr txBox="1"/>
          <p:nvPr/>
        </p:nvSpPr>
        <p:spPr>
          <a:xfrm>
            <a:off x="3719043" y="426720"/>
            <a:ext cx="61574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/>
              <a:t>Data-Flow Integrity (DFI)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2F3337-C15A-2E5D-575B-02D9BBD9D463}"/>
              </a:ext>
            </a:extLst>
          </p:cNvPr>
          <p:cNvSpPr/>
          <p:nvPr/>
        </p:nvSpPr>
        <p:spPr>
          <a:xfrm>
            <a:off x="1656080" y="2734040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291FB73F-D910-3D53-05F7-FCE1C0A70A4B}"/>
              </a:ext>
            </a:extLst>
          </p:cNvPr>
          <p:cNvSpPr/>
          <p:nvPr/>
        </p:nvSpPr>
        <p:spPr>
          <a:xfrm>
            <a:off x="3774923" y="2576560"/>
            <a:ext cx="843280" cy="843280"/>
          </a:xfrm>
          <a:prstGeom prst="diamon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6E5E08-BC36-5FF6-8E97-2804C678AF5D}"/>
              </a:ext>
            </a:extLst>
          </p:cNvPr>
          <p:cNvSpPr/>
          <p:nvPr/>
        </p:nvSpPr>
        <p:spPr>
          <a:xfrm>
            <a:off x="5576194" y="1908720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A431E5-CA2B-B2DA-EAFE-96ADA7526B7B}"/>
              </a:ext>
            </a:extLst>
          </p:cNvPr>
          <p:cNvSpPr/>
          <p:nvPr/>
        </p:nvSpPr>
        <p:spPr>
          <a:xfrm>
            <a:off x="9618767" y="1923600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922A46-1DB1-9A37-6CF0-E1CDDCB6E65D}"/>
              </a:ext>
            </a:extLst>
          </p:cNvPr>
          <p:cNvSpPr/>
          <p:nvPr/>
        </p:nvSpPr>
        <p:spPr>
          <a:xfrm>
            <a:off x="5576194" y="3525157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F4A8E1-4FA9-DA23-503D-1BEF99EA32C7}"/>
              </a:ext>
            </a:extLst>
          </p:cNvPr>
          <p:cNvSpPr/>
          <p:nvPr/>
        </p:nvSpPr>
        <p:spPr>
          <a:xfrm>
            <a:off x="9618767" y="2804298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7D8688-4D3F-3B0C-3F04-2793122143AC}"/>
              </a:ext>
            </a:extLst>
          </p:cNvPr>
          <p:cNvSpPr/>
          <p:nvPr/>
        </p:nvSpPr>
        <p:spPr>
          <a:xfrm>
            <a:off x="9618767" y="4361315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78A12D1C-88EF-D808-204F-F0126DC4EF58}"/>
              </a:ext>
            </a:extLst>
          </p:cNvPr>
          <p:cNvSpPr/>
          <p:nvPr/>
        </p:nvSpPr>
        <p:spPr>
          <a:xfrm>
            <a:off x="7763645" y="1760040"/>
            <a:ext cx="843280" cy="843280"/>
          </a:xfrm>
          <a:prstGeom prst="diamon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B00A62B-AD0D-C396-52C9-46BF23080474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2946400" y="2998200"/>
            <a:ext cx="82852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20C8609-FBCD-9D04-40B1-383548894601}"/>
              </a:ext>
            </a:extLst>
          </p:cNvPr>
          <p:cNvCxnSpPr>
            <a:stCxn id="12" idx="0"/>
            <a:endCxn id="13" idx="1"/>
          </p:cNvCxnSpPr>
          <p:nvPr/>
        </p:nvCxnSpPr>
        <p:spPr>
          <a:xfrm rot="5400000" flipH="1" flipV="1">
            <a:off x="4684538" y="1684905"/>
            <a:ext cx="403680" cy="1379631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47D5487-A083-8011-3EAB-FE9C0BFAD0EE}"/>
              </a:ext>
            </a:extLst>
          </p:cNvPr>
          <p:cNvCxnSpPr>
            <a:cxnSpLocks/>
            <a:stCxn id="13" idx="3"/>
            <a:endCxn id="21" idx="1"/>
          </p:cNvCxnSpPr>
          <p:nvPr/>
        </p:nvCxnSpPr>
        <p:spPr>
          <a:xfrm>
            <a:off x="6866514" y="2172880"/>
            <a:ext cx="897131" cy="88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EF3CFCB-D1AB-5464-1952-BAC55140C82B}"/>
              </a:ext>
            </a:extLst>
          </p:cNvPr>
          <p:cNvCxnSpPr>
            <a:cxnSpLocks/>
            <a:stCxn id="21" idx="3"/>
            <a:endCxn id="16" idx="1"/>
          </p:cNvCxnSpPr>
          <p:nvPr/>
        </p:nvCxnSpPr>
        <p:spPr>
          <a:xfrm>
            <a:off x="8606925" y="2181680"/>
            <a:ext cx="1011842" cy="608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799C1C40-16D1-EBF8-5BD5-8E796ACAE2AE}"/>
              </a:ext>
            </a:extLst>
          </p:cNvPr>
          <p:cNvCxnSpPr>
            <a:cxnSpLocks/>
            <a:stCxn id="12" idx="2"/>
            <a:endCxn id="17" idx="1"/>
          </p:cNvCxnSpPr>
          <p:nvPr/>
        </p:nvCxnSpPr>
        <p:spPr>
          <a:xfrm rot="16200000" flipH="1">
            <a:off x="4701640" y="2914762"/>
            <a:ext cx="369477" cy="1379631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Diamond 34">
            <a:extLst>
              <a:ext uri="{FF2B5EF4-FFF2-40B4-BE49-F238E27FC236}">
                <a16:creationId xmlns:a16="http://schemas.microsoft.com/office/drawing/2014/main" id="{1701C8CC-184C-B806-8B5A-71EDC3852BCC}"/>
              </a:ext>
            </a:extLst>
          </p:cNvPr>
          <p:cNvSpPr/>
          <p:nvPr/>
        </p:nvSpPr>
        <p:spPr>
          <a:xfrm>
            <a:off x="7763645" y="3367676"/>
            <a:ext cx="843280" cy="843280"/>
          </a:xfrm>
          <a:prstGeom prst="diamon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D5E2DE2-2922-1907-3000-92F813C1334E}"/>
              </a:ext>
            </a:extLst>
          </p:cNvPr>
          <p:cNvCxnSpPr>
            <a:cxnSpLocks/>
            <a:stCxn id="17" idx="3"/>
            <a:endCxn id="35" idx="1"/>
          </p:cNvCxnSpPr>
          <p:nvPr/>
        </p:nvCxnSpPr>
        <p:spPr>
          <a:xfrm flipV="1">
            <a:off x="6866514" y="3789316"/>
            <a:ext cx="897131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FD484E15-23D4-C7BC-A5DB-83F76C74EAA4}"/>
              </a:ext>
            </a:extLst>
          </p:cNvPr>
          <p:cNvCxnSpPr>
            <a:stCxn id="35" idx="0"/>
            <a:endCxn id="19" idx="1"/>
          </p:cNvCxnSpPr>
          <p:nvPr/>
        </p:nvCxnSpPr>
        <p:spPr>
          <a:xfrm rot="5400000" flipH="1" flipV="1">
            <a:off x="8752417" y="2501326"/>
            <a:ext cx="299218" cy="1433482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35819B54-DEFF-6372-3145-93298887C056}"/>
              </a:ext>
            </a:extLst>
          </p:cNvPr>
          <p:cNvCxnSpPr>
            <a:stCxn id="35" idx="2"/>
            <a:endCxn id="20" idx="1"/>
          </p:cNvCxnSpPr>
          <p:nvPr/>
        </p:nvCxnSpPr>
        <p:spPr>
          <a:xfrm rot="16200000" flipH="1">
            <a:off x="8694767" y="3701474"/>
            <a:ext cx="414519" cy="1433482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95F785EB-4FD8-CFD4-D3CF-46504485C15F}"/>
              </a:ext>
            </a:extLst>
          </p:cNvPr>
          <p:cNvCxnSpPr>
            <a:stCxn id="21" idx="0"/>
            <a:endCxn id="13" idx="0"/>
          </p:cNvCxnSpPr>
          <p:nvPr/>
        </p:nvCxnSpPr>
        <p:spPr>
          <a:xfrm rot="16200000" flipH="1" flipV="1">
            <a:off x="7128980" y="852414"/>
            <a:ext cx="148680" cy="1963931"/>
          </a:xfrm>
          <a:prstGeom prst="bentConnector3">
            <a:avLst>
              <a:gd name="adj1" fmla="val -153753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5" descr="Images with solid fill">
            <a:extLst>
              <a:ext uri="{FF2B5EF4-FFF2-40B4-BE49-F238E27FC236}">
                <a16:creationId xmlns:a16="http://schemas.microsoft.com/office/drawing/2014/main" id="{6B9BF5A9-6330-BDF8-BCFA-9A6E6B6FDF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6145" y="1782762"/>
            <a:ext cx="766718" cy="766718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7" name="Graphic 6" descr="Microscope with solid fill">
            <a:extLst>
              <a:ext uri="{FF2B5EF4-FFF2-40B4-BE49-F238E27FC236}">
                <a16:creationId xmlns:a16="http://schemas.microsoft.com/office/drawing/2014/main" id="{E6DDCAE2-8030-2054-C651-34DECD9F1E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2737" y="1601207"/>
            <a:ext cx="466344" cy="4663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0D4D02-0627-62BE-8DC6-4F8299C757D8}"/>
              </a:ext>
            </a:extLst>
          </p:cNvPr>
          <p:cNvSpPr txBox="1"/>
          <p:nvPr/>
        </p:nvSpPr>
        <p:spPr>
          <a:xfrm>
            <a:off x="9041173" y="5403816"/>
            <a:ext cx="1670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Validate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C648727-C73F-5122-2478-C44C66EC1AD5}"/>
              </a:ext>
            </a:extLst>
          </p:cNvPr>
          <p:cNvCxnSpPr>
            <a:cxnSpLocks/>
            <a:stCxn id="16" idx="2"/>
            <a:endCxn id="10" idx="0"/>
          </p:cNvCxnSpPr>
          <p:nvPr/>
        </p:nvCxnSpPr>
        <p:spPr>
          <a:xfrm flipH="1">
            <a:off x="9876498" y="2451920"/>
            <a:ext cx="387429" cy="2951896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ED9E2D1-E7D5-7052-DFF2-EFDC060613AC}"/>
              </a:ext>
            </a:extLst>
          </p:cNvPr>
          <p:cNvSpPr txBox="1"/>
          <p:nvPr/>
        </p:nvSpPr>
        <p:spPr>
          <a:xfrm>
            <a:off x="5576194" y="4585045"/>
            <a:ext cx="1141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Track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5D48359-2E73-0568-E2A3-64D196D9188B}"/>
              </a:ext>
            </a:extLst>
          </p:cNvPr>
          <p:cNvCxnSpPr>
            <a:cxnSpLocks/>
            <a:stCxn id="6" idx="2"/>
            <a:endCxn id="24" idx="0"/>
          </p:cNvCxnSpPr>
          <p:nvPr/>
        </p:nvCxnSpPr>
        <p:spPr>
          <a:xfrm flipH="1">
            <a:off x="6146831" y="2549480"/>
            <a:ext cx="112673" cy="2035565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Pencil with solid fill">
            <a:extLst>
              <a:ext uri="{FF2B5EF4-FFF2-40B4-BE49-F238E27FC236}">
                <a16:creationId xmlns:a16="http://schemas.microsoft.com/office/drawing/2014/main" id="{F80832CE-D754-C730-6756-4B6DE1E574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5676" y="1574438"/>
            <a:ext cx="466362" cy="46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9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7.40741E-7 L 0.33073 0.0057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36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A0113-88C2-1855-90FE-8DA11D207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C4055-68AE-15A2-2BD5-EB8180FCE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401" y="584201"/>
            <a:ext cx="9699626" cy="125948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Software security mechanisms incur execution-time overheads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DA1DB8-0DD8-FCFC-4A6C-49E4FB121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239714-1304-488A-428A-AEE9254DF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F6598F-60B6-E921-8835-593FDF3A0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997" y="1784350"/>
            <a:ext cx="5593005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422B1E-36B7-BCF8-ED60-A85C05C2E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622" y="3043830"/>
            <a:ext cx="5593005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512605-2031-4894-C395-FACF0887C1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0039" y="4243979"/>
            <a:ext cx="5593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60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8459D-DF86-9379-F091-C0361753D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B490D-F0EB-BDB5-5C98-CBA4E3170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401" y="1112521"/>
            <a:ext cx="9699626" cy="125948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Worst-case behavior is often more important than average-case in CPS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9D6812-4131-67DC-2EEB-864F21E32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CF36CA-EDDE-2B6B-7FF5-3613696D6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13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EF9CE76-C716-1466-5FE8-E8C52BEE439C}"/>
              </a:ext>
            </a:extLst>
          </p:cNvPr>
          <p:cNvSpPr txBox="1">
            <a:spLocks/>
          </p:cNvSpPr>
          <p:nvPr/>
        </p:nvSpPr>
        <p:spPr>
          <a:xfrm>
            <a:off x="1803397" y="3675381"/>
            <a:ext cx="9699626" cy="125948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/>
              <a:t>Security-driven WCET overheads can cause failures in safety-critical CPS </a:t>
            </a:r>
          </a:p>
        </p:txBody>
      </p:sp>
    </p:spTree>
    <p:extLst>
      <p:ext uri="{BB962C8B-B14F-4D97-AF65-F5344CB8AC3E}">
        <p14:creationId xmlns:p14="http://schemas.microsoft.com/office/powerpoint/2010/main" val="136822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63DE97-7326-8D42-923E-E8B6543E0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FE72C9-D102-D0D7-08A4-5A5F6D22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14</a:t>
            </a:fld>
            <a:endParaRPr lang="en-US"/>
          </a:p>
        </p:txBody>
      </p:sp>
      <p:pic>
        <p:nvPicPr>
          <p:cNvPr id="4" name="turtlebot_crash_under_DFI">
            <a:hlinkClick r:id="" action="ppaction://media"/>
            <a:extLst>
              <a:ext uri="{FF2B5EF4-FFF2-40B4-BE49-F238E27FC236}">
                <a16:creationId xmlns:a16="http://schemas.microsoft.com/office/drawing/2014/main" id="{A1CCC758-AE6D-5241-E46E-7B80F3DA8F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4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5A820-A72D-1921-90A2-2691A8603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DABE-9962-F2E8-DE39-6D0D89CA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397" y="2598820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CPS must be designed with security in mind,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886541-0C07-94C7-179E-3912094B9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610FA2-E27B-3DB0-7723-5D221E08B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15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1672B4-DBE9-671D-808B-7EC66BF69E98}"/>
              </a:ext>
            </a:extLst>
          </p:cNvPr>
          <p:cNvSpPr txBox="1">
            <a:spLocks/>
          </p:cNvSpPr>
          <p:nvPr/>
        </p:nvSpPr>
        <p:spPr>
          <a:xfrm>
            <a:off x="1803397" y="2926081"/>
            <a:ext cx="9939424" cy="141965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b="1" dirty="0"/>
              <a:t>but security mechanisms should not be applied indiscriminately</a:t>
            </a:r>
          </a:p>
        </p:txBody>
      </p:sp>
    </p:spTree>
    <p:extLst>
      <p:ext uri="{BB962C8B-B14F-4D97-AF65-F5344CB8AC3E}">
        <p14:creationId xmlns:p14="http://schemas.microsoft.com/office/powerpoint/2010/main" val="71819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84F69-D7C9-7214-540A-321735AB1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87C6F-E6C5-6804-08FE-EC475063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397" y="2752824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Let’s </a:t>
            </a:r>
            <a:r>
              <a:rPr lang="en-US" b="1" i="1" dirty="0"/>
              <a:t>optimize</a:t>
            </a:r>
            <a:r>
              <a:rPr lang="en-US" b="1" dirty="0"/>
              <a:t> security within the</a:t>
            </a:r>
            <a:br>
              <a:rPr lang="en-US" b="1" dirty="0"/>
            </a:br>
            <a:r>
              <a:rPr lang="en-US" b="1" dirty="0"/>
              <a:t>constraints of schedulability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87856-739E-D52F-34EF-FDCC3D876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59886A-2A6F-9B23-415B-9EF134F04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FD99B-ED68-D471-087C-4687C50A0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65EF8-F987-972D-2499-FBA5230E5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54" y="2115954"/>
            <a:ext cx="10383639" cy="411640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600" dirty="0"/>
              <a:t>How do we quantify both average- and worst-case overheads of various security mechanisms?</a:t>
            </a:r>
            <a:br>
              <a:rPr lang="en-US" sz="3600" dirty="0"/>
            </a:br>
            <a:endParaRPr lang="en-US" sz="3600" dirty="0"/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How do we quantify “security” of a system or task?</a:t>
            </a:r>
            <a:br>
              <a:rPr lang="en-US" sz="3600" dirty="0"/>
            </a:br>
            <a:endParaRPr lang="en-US" sz="3600" dirty="0"/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How do we state security and schedulability as an optimization problem and solve it?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C82E3A5-9ED0-2142-9F55-99BBEF14B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54" y="625641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Let’s </a:t>
            </a:r>
            <a:r>
              <a:rPr lang="en-US" b="1" i="1" dirty="0"/>
              <a:t>optimize</a:t>
            </a:r>
            <a:r>
              <a:rPr lang="en-US" b="1" dirty="0"/>
              <a:t> security within the</a:t>
            </a:r>
            <a:br>
              <a:rPr lang="en-US" b="1" dirty="0"/>
            </a:br>
            <a:r>
              <a:rPr lang="en-US" b="1" dirty="0"/>
              <a:t>constraints of schedulability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7B64A7-9E71-4B41-D04A-73F06A540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7F3812-7ACB-114A-6C06-AEB72800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23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7BBBD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7BBBD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12C7B-5B65-D8ED-104B-4281715E5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7F1E5-3437-A15D-C112-EF659C3E8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357" y="724900"/>
            <a:ext cx="9939424" cy="10531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WCET estimation is challenging in complex, real-world CPS application stacks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2F188C-A530-511D-23EB-23D8AC72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DFC8FE-5FAA-28F6-5ECC-B6A2F9AF1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18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201A81-25AF-854D-9CB5-E7023EF3065C}"/>
              </a:ext>
            </a:extLst>
          </p:cNvPr>
          <p:cNvSpPr txBox="1">
            <a:spLocks/>
          </p:cNvSpPr>
          <p:nvPr/>
        </p:nvSpPr>
        <p:spPr>
          <a:xfrm>
            <a:off x="1864357" y="2597968"/>
            <a:ext cx="9939424" cy="143673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/>
              <a:t>We empirically characterize execution-time distributions and tail behavior under combinations of security mechanisms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AA114D-2121-E1AF-646C-1196AADD1031}"/>
              </a:ext>
            </a:extLst>
          </p:cNvPr>
          <p:cNvSpPr txBox="1">
            <a:spLocks/>
          </p:cNvSpPr>
          <p:nvPr/>
        </p:nvSpPr>
        <p:spPr>
          <a:xfrm>
            <a:off x="1864357" y="3933104"/>
            <a:ext cx="9939424" cy="143673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/>
              <a:t>Profiling and static analysis provide additional insights</a:t>
            </a:r>
          </a:p>
        </p:txBody>
      </p:sp>
    </p:spTree>
    <p:extLst>
      <p:ext uri="{BB962C8B-B14F-4D97-AF65-F5344CB8AC3E}">
        <p14:creationId xmlns:p14="http://schemas.microsoft.com/office/powerpoint/2010/main" val="242596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urtlebot burger">
            <a:extLst>
              <a:ext uri="{FF2B5EF4-FFF2-40B4-BE49-F238E27FC236}">
                <a16:creationId xmlns:a16="http://schemas.microsoft.com/office/drawing/2014/main" id="{15C2E1D7-37F9-93A5-33E4-5172F60F8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714" y="-486050"/>
            <a:ext cx="3695645" cy="422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E7B2EDC-80EF-60C3-1F59-F592D958A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699" y="-486050"/>
            <a:ext cx="4733925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C21E3C53-860C-89A3-F7A5-3D38F566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402" y="127306"/>
            <a:ext cx="2087767" cy="283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5F6AC6-9F62-8FA6-E584-87352A3523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378" y="2960844"/>
            <a:ext cx="3239814" cy="32398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E4A4C1-BA9B-FC1E-41A2-2AD123AAA7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454" y="2832075"/>
            <a:ext cx="4259908" cy="4259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12BA41-0BB4-4FA2-718F-5A4204F3F4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91"/>
          <a:stretch>
            <a:fillRect/>
          </a:stretch>
        </p:blipFill>
        <p:spPr>
          <a:xfrm>
            <a:off x="9577379" y="3770143"/>
            <a:ext cx="1778386" cy="20360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3BA418-86C8-EC63-33B6-91AB8195082B}"/>
              </a:ext>
            </a:extLst>
          </p:cNvPr>
          <p:cNvSpPr txBox="1"/>
          <p:nvPr/>
        </p:nvSpPr>
        <p:spPr>
          <a:xfrm>
            <a:off x="2551632" y="2832075"/>
            <a:ext cx="1817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TurtleBot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2C5415-2B98-BE8B-00C8-096B3B0249BF}"/>
              </a:ext>
            </a:extLst>
          </p:cNvPr>
          <p:cNvSpPr txBox="1"/>
          <p:nvPr/>
        </p:nvSpPr>
        <p:spPr>
          <a:xfrm>
            <a:off x="6096000" y="3093685"/>
            <a:ext cx="1847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Jackal UGV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51F45D-FA45-E7F1-F6AD-15E112CAE225}"/>
              </a:ext>
            </a:extLst>
          </p:cNvPr>
          <p:cNvSpPr txBox="1"/>
          <p:nvPr/>
        </p:nvSpPr>
        <p:spPr>
          <a:xfrm>
            <a:off x="9427517" y="2960844"/>
            <a:ext cx="2008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Robotis</a:t>
            </a:r>
            <a:r>
              <a:rPr lang="en-US" sz="2800" dirty="0"/>
              <a:t> OP3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E0DF0B-F9F8-1D6C-5911-CB4E73DD537C}"/>
              </a:ext>
            </a:extLst>
          </p:cNvPr>
          <p:cNvSpPr txBox="1"/>
          <p:nvPr/>
        </p:nvSpPr>
        <p:spPr>
          <a:xfrm>
            <a:off x="2034739" y="5806207"/>
            <a:ext cx="19483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Unitree Go1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F687FD-6BB9-BD30-9F10-5D630520F89B}"/>
              </a:ext>
            </a:extLst>
          </p:cNvPr>
          <p:cNvSpPr txBox="1"/>
          <p:nvPr/>
        </p:nvSpPr>
        <p:spPr>
          <a:xfrm>
            <a:off x="6096000" y="5806207"/>
            <a:ext cx="1584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Ardupilot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83C99-AC1F-9015-266C-A8E5A511A967}"/>
              </a:ext>
            </a:extLst>
          </p:cNvPr>
          <p:cNvSpPr txBox="1"/>
          <p:nvPr/>
        </p:nvSpPr>
        <p:spPr>
          <a:xfrm>
            <a:off x="9651406" y="5806207"/>
            <a:ext cx="1643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Autoware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22CB21-1588-A8C4-643A-E20613BA0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BAE0F4-2D84-4BB0-9C97-E43897036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54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0E671-90C1-69E5-7250-88CA963A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401" y="2590801"/>
            <a:ext cx="9699626" cy="1259480"/>
          </a:xfrm>
        </p:spPr>
        <p:txBody>
          <a:bodyPr/>
          <a:lstStyle/>
          <a:p>
            <a:pPr algn="ctr"/>
            <a:r>
              <a:rPr lang="en-US" b="1" dirty="0"/>
              <a:t>Security is increasingly important in CPS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924F3-B7AC-CA5C-2333-72F57C960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9CB5AD-6AF3-937B-6FDF-04455A6E7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85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5DADCC-5D9C-150D-48F9-1F3307B49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027" y="3935617"/>
            <a:ext cx="3226162" cy="322616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8103573-B73A-4633-C975-A9995D25E0D9}"/>
              </a:ext>
            </a:extLst>
          </p:cNvPr>
          <p:cNvSpPr txBox="1">
            <a:spLocks/>
          </p:cNvSpPr>
          <p:nvPr/>
        </p:nvSpPr>
        <p:spPr>
          <a:xfrm>
            <a:off x="1523954" y="48125"/>
            <a:ext cx="9939424" cy="115503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Hardware-in-the-Loop (</a:t>
            </a:r>
            <a:r>
              <a:rPr lang="en-US" b="1" dirty="0" err="1"/>
              <a:t>HitL</a:t>
            </a:r>
            <a:r>
              <a:rPr lang="en-US" b="1" dirty="0"/>
              <a:t>) Simulations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D8FC68-D788-9F4E-A9A3-5AA74D24B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892" y="3799286"/>
            <a:ext cx="3010589" cy="301058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AB76C4E-F49E-4095-15B3-B1C08F79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485" y="872738"/>
            <a:ext cx="5317247" cy="284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urtlebot burger">
            <a:extLst>
              <a:ext uri="{FF2B5EF4-FFF2-40B4-BE49-F238E27FC236}">
                <a16:creationId xmlns:a16="http://schemas.microsoft.com/office/drawing/2014/main" id="{E1C64AFE-A48A-21E8-068D-163DEC133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878" y="-122294"/>
            <a:ext cx="3695645" cy="422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1FA4440-C8D5-9C28-E912-21D09D8D8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258" y="3145512"/>
            <a:ext cx="3358120" cy="88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id="{497A2AEA-1F33-D703-0636-5D5DAB283C67}"/>
              </a:ext>
            </a:extLst>
          </p:cNvPr>
          <p:cNvSpPr/>
          <p:nvPr/>
        </p:nvSpPr>
        <p:spPr>
          <a:xfrm>
            <a:off x="5551693" y="4890289"/>
            <a:ext cx="2729777" cy="498213"/>
          </a:xfrm>
          <a:prstGeom prst="arc">
            <a:avLst>
              <a:gd name="adj1" fmla="val 10880783"/>
              <a:gd name="adj2" fmla="val 21562444"/>
            </a:avLst>
          </a:prstGeom>
          <a:ln w="57150">
            <a:solidFill>
              <a:schemeClr val="accent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958D72-6136-708D-C835-F343A95BD293}"/>
              </a:ext>
            </a:extLst>
          </p:cNvPr>
          <p:cNvSpPr txBox="1"/>
          <p:nvPr/>
        </p:nvSpPr>
        <p:spPr>
          <a:xfrm>
            <a:off x="5129484" y="4423016"/>
            <a:ext cx="3789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Simulated Sensor Inputs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EC41C74-A4B9-811E-6491-2843107F0E73}"/>
              </a:ext>
            </a:extLst>
          </p:cNvPr>
          <p:cNvSpPr/>
          <p:nvPr/>
        </p:nvSpPr>
        <p:spPr>
          <a:xfrm rot="10800000">
            <a:off x="5536120" y="5648591"/>
            <a:ext cx="2729777" cy="498213"/>
          </a:xfrm>
          <a:prstGeom prst="arc">
            <a:avLst>
              <a:gd name="adj1" fmla="val 10880783"/>
              <a:gd name="adj2" fmla="val 21562444"/>
            </a:avLst>
          </a:prstGeom>
          <a:ln w="57150">
            <a:solidFill>
              <a:schemeClr val="accent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2011A6-22CB-9C26-FF33-5AE011BCC99C}"/>
              </a:ext>
            </a:extLst>
          </p:cNvPr>
          <p:cNvSpPr txBox="1"/>
          <p:nvPr/>
        </p:nvSpPr>
        <p:spPr>
          <a:xfrm>
            <a:off x="5681178" y="6110404"/>
            <a:ext cx="2470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Control Actions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3D3901A-2EE4-F180-E46B-131DD437D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260D3-6DE6-7F8D-B7CC-37DF33511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0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F45B1-4498-7013-2DF9-E854BC90E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AF34D7-4694-19EB-B623-476DD2F19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5F0AB1-4200-F3F5-29DD-55305419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21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1C7E37B-4444-EBB7-5796-983A5E0E7082}"/>
              </a:ext>
            </a:extLst>
          </p:cNvPr>
          <p:cNvSpPr txBox="1">
            <a:spLocks/>
          </p:cNvSpPr>
          <p:nvPr/>
        </p:nvSpPr>
        <p:spPr>
          <a:xfrm>
            <a:off x="1864357" y="868325"/>
            <a:ext cx="9939424" cy="10531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sz="32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D730CEF-939D-F2BC-9A5B-DBB4ACAC0B9B}"/>
              </a:ext>
            </a:extLst>
          </p:cNvPr>
          <p:cNvSpPr txBox="1">
            <a:spLocks/>
          </p:cNvSpPr>
          <p:nvPr/>
        </p:nvSpPr>
        <p:spPr>
          <a:xfrm>
            <a:off x="1864357" y="3349078"/>
            <a:ext cx="9939424" cy="214912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We are 95% confident that</a:t>
            </a:r>
          </a:p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Task 1 with Defense A</a:t>
            </a:r>
          </a:p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will </a:t>
            </a:r>
            <a:r>
              <a:rPr lang="en-US" sz="3200" b="1" i="1" u="sng" dirty="0">
                <a:solidFill>
                  <a:schemeClr val="accent6">
                    <a:lumMod val="75000"/>
                  </a:schemeClr>
                </a:solidFill>
              </a:rPr>
              <a:t>not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 exceed 37.2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</a:rPr>
              <a:t>ms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 execution time</a:t>
            </a:r>
          </a:p>
          <a:p>
            <a:pPr algn="ctr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at least 99.99% of the time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61A34F6-85D2-F551-A45F-28C75303057D}"/>
              </a:ext>
            </a:extLst>
          </p:cNvPr>
          <p:cNvSpPr txBox="1">
            <a:spLocks/>
          </p:cNvSpPr>
          <p:nvPr/>
        </p:nvSpPr>
        <p:spPr>
          <a:xfrm>
            <a:off x="1864357" y="325120"/>
            <a:ext cx="9939424" cy="263888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/>
              <a:t>Given an observed distribution of data,</a:t>
            </a:r>
          </a:p>
          <a:p>
            <a:pPr algn="ctr"/>
            <a:r>
              <a:rPr lang="en-US" sz="3200" b="1" dirty="0"/>
              <a:t>use </a:t>
            </a:r>
            <a:r>
              <a:rPr lang="en-US" sz="3200" b="1" i="1" u="sng" dirty="0"/>
              <a:t>nonparametric bootstrapping</a:t>
            </a:r>
            <a:r>
              <a:rPr lang="en-US" sz="3200" b="1" dirty="0"/>
              <a:t> to obtain a set of</a:t>
            </a:r>
          </a:p>
          <a:p>
            <a:pPr algn="ctr"/>
            <a:r>
              <a:rPr lang="en-US" sz="3200" b="1" dirty="0"/>
              <a:t>distribution-agnostic execution times</a:t>
            </a:r>
          </a:p>
          <a:p>
            <a:pPr algn="ctr"/>
            <a:r>
              <a:rPr lang="en-US" sz="3200" b="1" dirty="0"/>
              <a:t>for a given low exceedance probability</a:t>
            </a:r>
          </a:p>
          <a:p>
            <a:pPr algn="ctr"/>
            <a:r>
              <a:rPr lang="en-US" sz="3200" b="1" dirty="0"/>
              <a:t>to a high degree of confidence</a:t>
            </a:r>
          </a:p>
        </p:txBody>
      </p:sp>
    </p:spTree>
    <p:extLst>
      <p:ext uri="{BB962C8B-B14F-4D97-AF65-F5344CB8AC3E}">
        <p14:creationId xmlns:p14="http://schemas.microsoft.com/office/powerpoint/2010/main" val="111008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0985F-F593-2238-5D0C-E5B293CF5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B4B8B4-997D-24FB-A2C2-DBB5E0C49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357" y="616230"/>
            <a:ext cx="6021306" cy="66393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0773567-9D67-6912-8581-318D65015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837" y="318500"/>
            <a:ext cx="8122924" cy="961660"/>
          </a:xfrm>
        </p:spPr>
        <p:txBody>
          <a:bodyPr>
            <a:noAutofit/>
          </a:bodyPr>
          <a:lstStyle/>
          <a:p>
            <a:r>
              <a:rPr lang="en-US" b="1" dirty="0"/>
              <a:t>CFI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ADCF06-FE12-A453-F428-E70BEDC4C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33" y="1638208"/>
            <a:ext cx="10389134" cy="358158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97301F-ECCD-26E4-96E8-BC7BBC33D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2DEBE1-6A46-FED8-AF70-C9039A85C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130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5EB84-58E7-E721-BE2E-7FB116E91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3B0B4A-05D6-B8E9-6091-A024E810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357" y="616230"/>
            <a:ext cx="6021306" cy="66393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79BA3EF-C434-900A-E27D-A567C8D9C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837" y="318500"/>
            <a:ext cx="8925564" cy="961660"/>
          </a:xfrm>
        </p:spPr>
        <p:txBody>
          <a:bodyPr>
            <a:noAutofit/>
          </a:bodyPr>
          <a:lstStyle/>
          <a:p>
            <a:r>
              <a:rPr lang="en-US" b="1" dirty="0" err="1"/>
              <a:t>SafeStack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FE276A-AC22-B567-C51F-9727D63E9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33" y="1654084"/>
            <a:ext cx="10389134" cy="354983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ED084C-533C-5EA3-C26A-92C7E5DF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A91152-DB37-3609-315D-B416F459C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898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27C40-16DD-ACE8-A3EE-428DA9478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01D83C-3709-2C2F-6591-A044C6CFC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357" y="616230"/>
            <a:ext cx="6021306" cy="66393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EBDB7E3-6413-5E93-EE5F-60F894A6D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837" y="318500"/>
            <a:ext cx="8275324" cy="961660"/>
          </a:xfrm>
        </p:spPr>
        <p:txBody>
          <a:bodyPr>
            <a:noAutofit/>
          </a:bodyPr>
          <a:lstStyle/>
          <a:p>
            <a:r>
              <a:rPr lang="en-US" b="1" dirty="0"/>
              <a:t>DFI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A19025-F2E1-430E-20EC-415D0DA94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28" y="1622332"/>
            <a:ext cx="10592344" cy="3613336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3127C9-7CEF-4B27-EF9A-4E1EF4C5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8D8775-650D-AEF4-DD85-E98EC6F0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862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7C252-B5B6-1F60-7D3C-868F35E78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7C891C-6C4D-7D96-FF50-593F37C47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357" y="616230"/>
            <a:ext cx="6021306" cy="66393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B171DAD-8DE7-8B22-E4EB-5212CFE68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837" y="318500"/>
            <a:ext cx="8539484" cy="961660"/>
          </a:xfrm>
        </p:spPr>
        <p:txBody>
          <a:bodyPr>
            <a:noAutofit/>
          </a:bodyPr>
          <a:lstStyle/>
          <a:p>
            <a:r>
              <a:rPr lang="en-US" b="1" dirty="0"/>
              <a:t>ASLR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6E3E24-D623-E3F1-9351-DBD633D0D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58" y="1673135"/>
            <a:ext cx="10370083" cy="351173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505CC46-BA3A-5862-38F0-62894AACE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60124-FCB6-2AE4-E1C9-89ACA88C1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741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964EC-8595-BD3D-20F9-112D00FFA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7BC95-4D22-C13D-89C0-CE62CAB97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54" y="2115954"/>
            <a:ext cx="10383639" cy="411640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600" dirty="0"/>
              <a:t>How do we quantify both average- and worst-case overheads of various security mechanisms?</a:t>
            </a:r>
            <a:br>
              <a:rPr lang="en-US" sz="3600" dirty="0"/>
            </a:br>
            <a:endParaRPr lang="en-US" sz="3600" dirty="0"/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How do we quantify “security” of a system or task?</a:t>
            </a:r>
            <a:br>
              <a:rPr lang="en-US" sz="3600" dirty="0"/>
            </a:br>
            <a:endParaRPr lang="en-US" sz="3600" dirty="0"/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How do we state security and schedulability as an optimization problem and solve it?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2AFE13-D97F-67CE-8E91-7C0118A66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54" y="625641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Let’s </a:t>
            </a:r>
            <a:r>
              <a:rPr lang="en-US" b="1" i="1" dirty="0"/>
              <a:t>optimize</a:t>
            </a:r>
            <a:r>
              <a:rPr lang="en-US" b="1" dirty="0"/>
              <a:t> security within the</a:t>
            </a:r>
            <a:br>
              <a:rPr lang="en-US" b="1" dirty="0"/>
            </a:br>
            <a:r>
              <a:rPr lang="en-US" b="1" dirty="0"/>
              <a:t>constraints of schedulability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3D6E789-D3FD-BE50-5976-6DE0FAE6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5C8881-5B30-7C6E-F055-1DEA3BA6C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7BBBD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7BBBD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DFD1C-4507-EF73-37B1-0A21562E0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297EE7-C6CC-77EF-FDC0-AB7307555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3786F0-2FCA-1EA0-E7DC-3F9756E2A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B4E0BB-912D-D0C3-9BDD-5B161997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68" r="1493" b="65332"/>
          <a:stretch>
            <a:fillRect/>
          </a:stretch>
        </p:blipFill>
        <p:spPr>
          <a:xfrm>
            <a:off x="1978023" y="302711"/>
            <a:ext cx="9525000" cy="42115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32F468-89D7-DE0E-B2C6-4D2CDDC55CA7}"/>
              </a:ext>
            </a:extLst>
          </p:cNvPr>
          <p:cNvSpPr txBox="1"/>
          <p:nvPr/>
        </p:nvSpPr>
        <p:spPr>
          <a:xfrm>
            <a:off x="2070213" y="4762085"/>
            <a:ext cx="5244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Prevalence (by number of CVE entries)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0C74D-097D-0138-E322-9555EBFCB0D3}"/>
              </a:ext>
            </a:extLst>
          </p:cNvPr>
          <p:cNvSpPr txBox="1"/>
          <p:nvPr/>
        </p:nvSpPr>
        <p:spPr>
          <a:xfrm>
            <a:off x="7950861" y="4762085"/>
            <a:ext cx="3411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Severity (by CVSS score)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E4C2BF-C7E9-B76E-EB69-5A6B5C966DFB}"/>
              </a:ext>
            </a:extLst>
          </p:cNvPr>
          <p:cNvSpPr txBox="1"/>
          <p:nvPr/>
        </p:nvSpPr>
        <p:spPr>
          <a:xfrm>
            <a:off x="5427988" y="5421610"/>
            <a:ext cx="4149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Mitigation at basic-block level</a:t>
            </a:r>
          </a:p>
        </p:txBody>
      </p:sp>
    </p:spTree>
    <p:extLst>
      <p:ext uri="{BB962C8B-B14F-4D97-AF65-F5344CB8AC3E}">
        <p14:creationId xmlns:p14="http://schemas.microsoft.com/office/powerpoint/2010/main" val="298879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80EC5-1881-6393-636A-2A4037828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E9E80-CF59-617E-21E9-06B86D9CF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401" y="584201"/>
            <a:ext cx="10048630" cy="125948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Use Boolean satisfiability to count </a:t>
            </a:r>
            <a:r>
              <a:rPr lang="en-US" b="1" i="1" dirty="0"/>
              <a:t>blocked attack paths</a:t>
            </a:r>
            <a:r>
              <a:rPr lang="en-US" b="1" dirty="0"/>
              <a:t> over an Attack Capability Graph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637B96-7F57-66B7-8F16-AF0FFBD72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6D1473-BA28-4EBA-7B6E-9E3A01F97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7C42ED-7DEC-1B7A-F345-B88D206AF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023" y="2023835"/>
            <a:ext cx="9524999" cy="48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7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A470-43E8-D5F5-CC72-EFDCFE48F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3448D-0585-6D3C-A8F1-ABE616EA7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124989-4694-14C9-41A7-DF4F24E7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29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2F6304-7F54-5F2B-0C4D-AEE782895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6151" cy="547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87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5940C-B331-049F-3CC2-0FE35E459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E4445A-2E38-3370-0F0F-3758B8B369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0708B-F14E-6F50-287B-BFA1E47DB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4B2D8-891F-DACE-D696-4F9BA1A80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</a:t>
            </a:fld>
            <a:endParaRPr lang="en-US"/>
          </a:p>
        </p:txBody>
      </p:sp>
      <p:pic>
        <p:nvPicPr>
          <p:cNvPr id="4" name="Jeep CAN Attack">
            <a:hlinkClick r:id="" action="ppaction://media"/>
            <a:extLst>
              <a:ext uri="{FF2B5EF4-FFF2-40B4-BE49-F238E27FC236}">
                <a16:creationId xmlns:a16="http://schemas.microsoft.com/office/drawing/2014/main" id="{F46F91A8-71CB-7BA3-1E73-078CA37625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F11FA2-CFC1-CDC7-DF60-4DCFBA2F8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31129EA-6374-4AFB-B53D-92ABA0BBED8A}"/>
              </a:ext>
            </a:extLst>
          </p:cNvPr>
          <p:cNvSpPr txBox="1">
            <a:spLocks/>
          </p:cNvSpPr>
          <p:nvPr/>
        </p:nvSpPr>
        <p:spPr>
          <a:xfrm>
            <a:off x="8539477" y="1942541"/>
            <a:ext cx="3774443" cy="10531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800" b="1" dirty="0"/>
              <a:t>ACG for Memory Corruption Attacks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75B8CB-3D4D-BCAE-0932-F6936D817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719AD-D8FF-F259-85C5-84F63261E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248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F1D99-B063-233A-C895-28F342DB6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EE0CC-5E85-55AF-4921-3BC858AAA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357" y="103581"/>
            <a:ext cx="9939424" cy="10531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An attack path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419EB0-BD64-331B-C942-AFD01BE45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9270C-BDEE-F413-5A05-8D3698C7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31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F00818C-1768-0633-6E2E-75852D6FBC02}"/>
              </a:ext>
            </a:extLst>
          </p:cNvPr>
          <p:cNvSpPr txBox="1">
            <a:spLocks/>
          </p:cNvSpPr>
          <p:nvPr/>
        </p:nvSpPr>
        <p:spPr>
          <a:xfrm>
            <a:off x="1864357" y="233378"/>
            <a:ext cx="9939424" cy="143673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/>
              <a:t>is a solution to the Boolean expression of the ACG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35B9AC-7960-E56F-0A21-77AEBE15AAC3}"/>
              </a:ext>
            </a:extLst>
          </p:cNvPr>
          <p:cNvSpPr txBox="1">
            <a:spLocks/>
          </p:cNvSpPr>
          <p:nvPr/>
        </p:nvSpPr>
        <p:spPr>
          <a:xfrm>
            <a:off x="1864357" y="2039820"/>
            <a:ext cx="9939424" cy="92940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/>
              <a:t>Quantify the effectiveness of a defense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E88013B-3580-0BB0-74A4-58EA09BA61A0}"/>
              </a:ext>
            </a:extLst>
          </p:cNvPr>
          <p:cNvSpPr txBox="1">
            <a:spLocks/>
          </p:cNvSpPr>
          <p:nvPr/>
        </p:nvSpPr>
        <p:spPr>
          <a:xfrm>
            <a:off x="1864357" y="2658609"/>
            <a:ext cx="9939424" cy="92940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/>
              <a:t>by </a:t>
            </a:r>
            <a:r>
              <a:rPr lang="en-US" sz="3200" b="1" i="1" dirty="0"/>
              <a:t>counting </a:t>
            </a:r>
            <a:r>
              <a:rPr lang="en-US" sz="3200" b="1" dirty="0"/>
              <a:t>the number of solutions </a:t>
            </a:r>
            <a:r>
              <a:rPr lang="en-US" sz="3200" b="1" i="1" dirty="0"/>
              <a:t>eliminated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CC97B5-B7F5-A3AF-EF57-44ECCD72E949}"/>
              </a:ext>
            </a:extLst>
          </p:cNvPr>
          <p:cNvSpPr txBox="1">
            <a:spLocks/>
          </p:cNvSpPr>
          <p:nvPr/>
        </p:nvSpPr>
        <p:spPr>
          <a:xfrm>
            <a:off x="1864357" y="4035299"/>
            <a:ext cx="9939424" cy="92940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/>
              <a:t>#SAT</a:t>
            </a:r>
            <a:endParaRPr lang="en-US" sz="3200" b="1" i="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4815943-8303-7716-3B29-C12A7D8040BC}"/>
              </a:ext>
            </a:extLst>
          </p:cNvPr>
          <p:cNvSpPr txBox="1">
            <a:spLocks/>
          </p:cNvSpPr>
          <p:nvPr/>
        </p:nvSpPr>
        <p:spPr>
          <a:xfrm>
            <a:off x="1864357" y="4577045"/>
            <a:ext cx="9939424" cy="929407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/>
              <a:t>C2D solver is very efficient (~100s of milliseconds)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106670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78E2F-DEA5-86DB-AA79-17C81FDBC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E27688-A590-1227-B623-691BDD82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4559A-613F-1FC9-73CD-9FBC21E5A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083E00A-7F54-42D1-BB6C-6608348596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4430854"/>
              </p:ext>
            </p:extLst>
          </p:nvPr>
        </p:nvGraphicFramePr>
        <p:xfrm>
          <a:off x="1623847" y="168273"/>
          <a:ext cx="10463050" cy="6254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10450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80AA9-B9EC-7D2D-8890-4D6A33669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F5E36-385D-A1FE-D844-D73860668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54" y="2115954"/>
            <a:ext cx="10383639" cy="411640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600" dirty="0"/>
              <a:t>How do we quantify both average- and worst-case overheads of various security mechanisms?</a:t>
            </a:r>
            <a:br>
              <a:rPr lang="en-US" sz="3600" dirty="0"/>
            </a:br>
            <a:endParaRPr lang="en-US" sz="3600" dirty="0"/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How do we quantify “security” of a system or task?</a:t>
            </a:r>
            <a:br>
              <a:rPr lang="en-US" sz="3600" dirty="0"/>
            </a:br>
            <a:endParaRPr lang="en-US" sz="3600" dirty="0"/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How do we state security and schedulability as an optimization problem and solve it?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0C5F27-313E-9F61-CF64-5CF61FE3B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54" y="625641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Let’s </a:t>
            </a:r>
            <a:r>
              <a:rPr lang="en-US" b="1" i="1" dirty="0"/>
              <a:t>optimize</a:t>
            </a:r>
            <a:r>
              <a:rPr lang="en-US" b="1" dirty="0"/>
              <a:t> security within the</a:t>
            </a:r>
            <a:br>
              <a:rPr lang="en-US" b="1" dirty="0"/>
            </a:br>
            <a:r>
              <a:rPr lang="en-US" b="1" dirty="0"/>
              <a:t>constraints of schedulability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4D05B9D-3283-CEA8-6B76-632A3373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79C386-30F0-B5D7-264D-2D55EE45D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70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7BBBD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7BBBD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E1895-86A7-2FDF-65FB-AD1DE86BF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28D2C4-9689-2659-EF93-4DFEE12E73C0}"/>
                  </a:ext>
                </a:extLst>
              </p:cNvPr>
              <p:cNvSpPr txBox="1"/>
              <p:nvPr/>
            </p:nvSpPr>
            <p:spPr>
              <a:xfrm>
                <a:off x="4361890" y="1877303"/>
                <a:ext cx="4642105" cy="1308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𝜖</m:t>
                                  </m:r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sz="32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0,1</m:t>
                                      </m:r>
                                    </m:e>
                                  </m:d>
                                </m:e>
                              </m:d>
                            </m:lim>
                          </m:limLow>
                        </m:fName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2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r>
                                    <a:rPr lang="en-US" sz="3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sSub>
                                    <m:sSubPr>
                                      <m:ctrlPr>
                                        <a:rPr lang="en-US" sz="320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fun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A28D2C4-9689-2659-EF93-4DFEE12E7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890" y="1877303"/>
                <a:ext cx="4642105" cy="13086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144C3D-414B-FE5E-B366-574DCC462232}"/>
                  </a:ext>
                </a:extLst>
              </p:cNvPr>
              <p:cNvSpPr txBox="1"/>
              <p:nvPr/>
            </p:nvSpPr>
            <p:spPr>
              <a:xfrm>
                <a:off x="2075792" y="553424"/>
                <a:ext cx="247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144C3D-414B-FE5E-B366-574DCC4622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792" y="553424"/>
                <a:ext cx="2473882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E4462F-F120-5649-C77D-567107579ACB}"/>
                  </a:ext>
                </a:extLst>
              </p:cNvPr>
              <p:cNvSpPr txBox="1"/>
              <p:nvPr/>
            </p:nvSpPr>
            <p:spPr>
              <a:xfrm>
                <a:off x="5856584" y="520659"/>
                <a:ext cx="1982466" cy="5672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E4462F-F120-5649-C77D-567107579A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584" y="520659"/>
                <a:ext cx="1982466" cy="5672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90F1BE-EB6B-7C16-B577-6AC0990A2595}"/>
                  </a:ext>
                </a:extLst>
              </p:cNvPr>
              <p:cNvSpPr txBox="1"/>
              <p:nvPr/>
            </p:nvSpPr>
            <p:spPr>
              <a:xfrm>
                <a:off x="9545062" y="521685"/>
                <a:ext cx="924036" cy="5661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90F1BE-EB6B-7C16-B577-6AC0990A2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5062" y="521685"/>
                <a:ext cx="924036" cy="566117"/>
              </a:xfrm>
              <a:prstGeom prst="rect">
                <a:avLst/>
              </a:prstGeom>
              <a:blipFill>
                <a:blip r:embed="rId5"/>
                <a:stretch>
                  <a:fillRect b="-1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955DD47B-D18B-2E11-E2B9-A54AF1280EB6}"/>
              </a:ext>
            </a:extLst>
          </p:cNvPr>
          <p:cNvSpPr/>
          <p:nvPr/>
        </p:nvSpPr>
        <p:spPr>
          <a:xfrm>
            <a:off x="4495800" y="2599191"/>
            <a:ext cx="527613" cy="479674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AF5D53-ECAE-5C0C-120F-066CFCE62210}"/>
              </a:ext>
            </a:extLst>
          </p:cNvPr>
          <p:cNvSpPr/>
          <p:nvPr/>
        </p:nvSpPr>
        <p:spPr>
          <a:xfrm>
            <a:off x="8317375" y="2257055"/>
            <a:ext cx="527613" cy="479674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05A22B-7A2C-BF5C-1CBC-ECF2E4580178}"/>
              </a:ext>
            </a:extLst>
          </p:cNvPr>
          <p:cNvSpPr/>
          <p:nvPr/>
        </p:nvSpPr>
        <p:spPr>
          <a:xfrm>
            <a:off x="6833749" y="2247412"/>
            <a:ext cx="527613" cy="479674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C8CA47-5E48-0DD4-3048-4583A60858AB}"/>
                  </a:ext>
                </a:extLst>
              </p:cNvPr>
              <p:cNvSpPr txBox="1"/>
              <p:nvPr/>
            </p:nvSpPr>
            <p:spPr>
              <a:xfrm>
                <a:off x="6096000" y="3670012"/>
                <a:ext cx="3091616" cy="1308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∀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</m:fName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2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fun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C8CA47-5E48-0DD4-3048-4583A6085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670012"/>
                <a:ext cx="3091616" cy="13086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7228F952-882E-F553-A8BE-774CF9976B9D}"/>
              </a:ext>
            </a:extLst>
          </p:cNvPr>
          <p:cNvSpPr txBox="1"/>
          <p:nvPr/>
        </p:nvSpPr>
        <p:spPr>
          <a:xfrm>
            <a:off x="4205570" y="3919460"/>
            <a:ext cx="1747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such that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0A638D-AECC-83FA-4D24-0B7141B95A07}"/>
              </a:ext>
            </a:extLst>
          </p:cNvPr>
          <p:cNvSpPr txBox="1"/>
          <p:nvPr/>
        </p:nvSpPr>
        <p:spPr>
          <a:xfrm>
            <a:off x="5050353" y="5317376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and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235920-27D7-104C-1F2C-0AC315F4B7C8}"/>
              </a:ext>
            </a:extLst>
          </p:cNvPr>
          <p:cNvSpPr txBox="1"/>
          <p:nvPr/>
        </p:nvSpPr>
        <p:spPr>
          <a:xfrm>
            <a:off x="6096000" y="5317376"/>
            <a:ext cx="45704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The system is schedulable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87B06AB-DF32-46DC-3202-B2B8EEB7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DB72E-3CD7-35F8-D56F-298FA787B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9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/>
      <p:bldP spid="17" grpId="0"/>
      <p:bldP spid="18" grpId="0"/>
      <p:bldP spid="1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1D7B4-539E-F1D6-C313-60ED32E1D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46C9332-4842-7D5D-00C4-12E3E78613E7}"/>
              </a:ext>
            </a:extLst>
          </p:cNvPr>
          <p:cNvSpPr txBox="1"/>
          <p:nvPr/>
        </p:nvSpPr>
        <p:spPr>
          <a:xfrm>
            <a:off x="3908385" y="409710"/>
            <a:ext cx="56637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The system is schedulable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B9AFCA5-9F74-98C0-24FF-92C3227277D6}"/>
                  </a:ext>
                </a:extLst>
              </p:cNvPr>
              <p:cNvSpPr txBox="1"/>
              <p:nvPr/>
            </p:nvSpPr>
            <p:spPr>
              <a:xfrm>
                <a:off x="5675581" y="1444994"/>
                <a:ext cx="2023769" cy="12590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  <m:sup/>
                        <m:e>
                          <m:f>
                            <m:f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B9AFCA5-9F74-98C0-24FF-92C322727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5581" y="1444994"/>
                <a:ext cx="2023769" cy="12590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53CF70D-17CB-1617-B4D6-5239C29BE209}"/>
                  </a:ext>
                </a:extLst>
              </p:cNvPr>
              <p:cNvSpPr txBox="1"/>
              <p:nvPr/>
            </p:nvSpPr>
            <p:spPr>
              <a:xfrm>
                <a:off x="8105750" y="1444994"/>
                <a:ext cx="3283610" cy="13086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b>
                        <m:sup/>
                        <m:e>
                          <m:f>
                            <m:f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53CF70D-17CB-1617-B4D6-5239C29BE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5750" y="1444994"/>
                <a:ext cx="3283610" cy="13086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1852906-5627-B449-E6A4-FA4130EEE8CB}"/>
              </a:ext>
            </a:extLst>
          </p:cNvPr>
          <p:cNvSpPr txBox="1"/>
          <p:nvPr/>
        </p:nvSpPr>
        <p:spPr>
          <a:xfrm>
            <a:off x="1526964" y="1700416"/>
            <a:ext cx="3828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Implicit-deadline EDF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704BAB-8576-802F-F291-93146E58CDB3}"/>
              </a:ext>
            </a:extLst>
          </p:cNvPr>
          <p:cNvSpPr txBox="1"/>
          <p:nvPr/>
        </p:nvSpPr>
        <p:spPr>
          <a:xfrm>
            <a:off x="1061535" y="3381359"/>
            <a:ext cx="24913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Fixed-Priority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67A704-2834-6875-9070-7CB958D50265}"/>
                  </a:ext>
                </a:extLst>
              </p:cNvPr>
              <p:cNvSpPr txBox="1"/>
              <p:nvPr/>
            </p:nvSpPr>
            <p:spPr>
              <a:xfrm>
                <a:off x="3770581" y="3403577"/>
                <a:ext cx="2406699" cy="540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∀</m:t>
                          </m:r>
                        </m:e>
                        <m:sub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∃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67A704-2834-6875-9070-7CB958D50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581" y="3403577"/>
                <a:ext cx="2406699" cy="5403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FD0C4E-7CF4-08EE-08E9-3BCD42780540}"/>
                  </a:ext>
                </a:extLst>
              </p:cNvPr>
              <p:cNvSpPr txBox="1"/>
              <p:nvPr/>
            </p:nvSpPr>
            <p:spPr>
              <a:xfrm>
                <a:off x="7412941" y="3081020"/>
                <a:ext cx="5368339" cy="12207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d>
                            <m:dPr>
                              <m:begChr m:val="⌈"/>
                              <m:endChr m:val="⌉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nary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FD0C4E-7CF4-08EE-08E9-3BCD42780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941" y="3081020"/>
                <a:ext cx="5368339" cy="12207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865FB24-B78A-E023-F0F7-0EABD4CA20FF}"/>
              </a:ext>
            </a:extLst>
          </p:cNvPr>
          <p:cNvSpPr txBox="1"/>
          <p:nvPr/>
        </p:nvSpPr>
        <p:spPr>
          <a:xfrm>
            <a:off x="6333978" y="3354012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s.t.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958592-C4C5-3C64-3BE4-57431F030A3F}"/>
                  </a:ext>
                </a:extLst>
              </p:cNvPr>
              <p:cNvSpPr txBox="1"/>
              <p:nvPr/>
            </p:nvSpPr>
            <p:spPr>
              <a:xfrm>
                <a:off x="3474720" y="4922903"/>
                <a:ext cx="8717280" cy="12765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nary>
                          <m: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nary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958592-C4C5-3C64-3BE4-57431F030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4720" y="4922903"/>
                <a:ext cx="8717280" cy="12765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A61145C-7ED8-AEF3-1FE8-DF3AB8F9D372}"/>
              </a:ext>
            </a:extLst>
          </p:cNvPr>
          <p:cNvCxnSpPr>
            <a:cxnSpLocks/>
          </p:cNvCxnSpPr>
          <p:nvPr/>
        </p:nvCxnSpPr>
        <p:spPr>
          <a:xfrm flipH="1">
            <a:off x="5496560" y="3827218"/>
            <a:ext cx="2895600" cy="1095685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6EB71C01-5259-2D94-62E7-F6C55ADBD56F}"/>
              </a:ext>
            </a:extLst>
          </p:cNvPr>
          <p:cNvSpPr/>
          <p:nvPr/>
        </p:nvSpPr>
        <p:spPr>
          <a:xfrm>
            <a:off x="4226560" y="4996951"/>
            <a:ext cx="2387600" cy="1276502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FB382D8-4E14-BA1E-022F-C5149D88E810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10205720" y="3961759"/>
            <a:ext cx="683870" cy="1169041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F9F0C-E738-605A-BE95-02A6969F59A5}"/>
              </a:ext>
            </a:extLst>
          </p:cNvPr>
          <p:cNvSpPr/>
          <p:nvPr/>
        </p:nvSpPr>
        <p:spPr>
          <a:xfrm>
            <a:off x="9204960" y="5130800"/>
            <a:ext cx="2001520" cy="797940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DC9FAEA-7899-2E07-82A9-9917F163B520}"/>
              </a:ext>
            </a:extLst>
          </p:cNvPr>
          <p:cNvSpPr/>
          <p:nvPr/>
        </p:nvSpPr>
        <p:spPr>
          <a:xfrm>
            <a:off x="8219440" y="4881817"/>
            <a:ext cx="2987040" cy="1227967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0BD448C-3E9C-27CD-58AE-E8E1EDFDF80B}"/>
              </a:ext>
            </a:extLst>
          </p:cNvPr>
          <p:cNvSpPr txBox="1"/>
          <p:nvPr/>
        </p:nvSpPr>
        <p:spPr>
          <a:xfrm>
            <a:off x="8105750" y="6155902"/>
            <a:ext cx="32720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Linearize! (Big M)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82C16D-CBCC-9823-809D-07B970793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7A1BE-3149-B79A-1D43-D13465951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71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3" grpId="0"/>
      <p:bldP spid="20" grpId="0"/>
      <p:bldP spid="23" grpId="0" animBg="1"/>
      <p:bldP spid="23" grpId="1" animBg="1"/>
      <p:bldP spid="27" grpId="0" animBg="1"/>
      <p:bldP spid="27" grpId="1" animBg="1"/>
      <p:bldP spid="32" grpId="0" animBg="1"/>
      <p:bldP spid="3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8F9B3-52A6-E1D1-6108-185EFE54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C3ACB39-30A0-C51E-9557-5B093644F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965" y="-921167"/>
            <a:ext cx="9343554" cy="93435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2B4B3C5-0CB4-A510-4017-94B795ECC360}"/>
              </a:ext>
            </a:extLst>
          </p:cNvPr>
          <p:cNvSpPr txBox="1"/>
          <p:nvPr/>
        </p:nvSpPr>
        <p:spPr>
          <a:xfrm>
            <a:off x="5586244" y="614447"/>
            <a:ext cx="22829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/>
              <a:t>Ardupilot</a:t>
            </a:r>
            <a:endParaRPr lang="en-US" sz="4000" b="1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C366BC-3911-5159-FB24-8F08B47F7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4DA63F-C003-7C48-DE71-5F9CE60E3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421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E95C6-C4F9-8AC9-9032-57D00B72D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26117CD-EF7A-0312-5F92-FEFCDBC9BC43}"/>
              </a:ext>
            </a:extLst>
          </p:cNvPr>
          <p:cNvSpPr txBox="1"/>
          <p:nvPr/>
        </p:nvSpPr>
        <p:spPr>
          <a:xfrm>
            <a:off x="3908385" y="409710"/>
            <a:ext cx="4371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Non-Preemptive FP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CFC26B-63C4-AE87-264E-B5B65623A52E}"/>
                  </a:ext>
                </a:extLst>
              </p:cNvPr>
              <p:cNvSpPr txBox="1"/>
              <p:nvPr/>
            </p:nvSpPr>
            <p:spPr>
              <a:xfrm>
                <a:off x="1819861" y="1567476"/>
                <a:ext cx="2406699" cy="5403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∀</m:t>
                          </m:r>
                        </m:e>
                        <m:sub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∃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CFC26B-63C4-AE87-264E-B5B65623A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9861" y="1567476"/>
                <a:ext cx="2406699" cy="5403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A62F9E-6E5B-553F-76E3-9AA0BC222B09}"/>
                  </a:ext>
                </a:extLst>
              </p:cNvPr>
              <p:cNvSpPr txBox="1"/>
              <p:nvPr/>
            </p:nvSpPr>
            <p:spPr>
              <a:xfrm>
                <a:off x="5770230" y="1219843"/>
                <a:ext cx="4777425" cy="12207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d>
                            <m:dPr>
                              <m:begChr m:val="⌈"/>
                              <m:endChr m:val="⌉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nary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A62F9E-6E5B-553F-76E3-9AA0BC222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0230" y="1219843"/>
                <a:ext cx="4777425" cy="12207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E7711ABF-B92D-9653-66DE-4D3D30AA208F}"/>
              </a:ext>
            </a:extLst>
          </p:cNvPr>
          <p:cNvSpPr txBox="1"/>
          <p:nvPr/>
        </p:nvSpPr>
        <p:spPr>
          <a:xfrm>
            <a:off x="4471986" y="1545258"/>
            <a:ext cx="7120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s.t.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D427AE3-3D1B-5E3D-C019-1813DB640146}"/>
                  </a:ext>
                </a:extLst>
              </p:cNvPr>
              <p:cNvSpPr txBox="1"/>
              <p:nvPr/>
            </p:nvSpPr>
            <p:spPr>
              <a:xfrm>
                <a:off x="1302410" y="2972171"/>
                <a:ext cx="10757575" cy="12765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nary>
                          <m: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nary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D427AE3-3D1B-5E3D-C019-1813DB640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410" y="2972171"/>
                <a:ext cx="10757575" cy="12765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B2DBBB-DF5E-EC3D-5F4F-BF9928A0D7B8}"/>
              </a:ext>
            </a:extLst>
          </p:cNvPr>
          <p:cNvCxnSpPr>
            <a:cxnSpLocks/>
            <a:stCxn id="8" idx="2"/>
            <a:endCxn id="32" idx="0"/>
          </p:cNvCxnSpPr>
          <p:nvPr/>
        </p:nvCxnSpPr>
        <p:spPr>
          <a:xfrm>
            <a:off x="10489590" y="2162368"/>
            <a:ext cx="231831" cy="1049686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1420CA50-CC2E-0716-C20E-455C0C48BA15}"/>
              </a:ext>
            </a:extLst>
          </p:cNvPr>
          <p:cNvSpPr/>
          <p:nvPr/>
        </p:nvSpPr>
        <p:spPr>
          <a:xfrm>
            <a:off x="9382856" y="3212054"/>
            <a:ext cx="2677129" cy="841146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91E099-BBF4-F357-2A57-681783C576C2}"/>
                  </a:ext>
                </a:extLst>
              </p:cNvPr>
              <p:cNvSpPr txBox="1"/>
              <p:nvPr/>
            </p:nvSpPr>
            <p:spPr>
              <a:xfrm>
                <a:off x="9579659" y="1516229"/>
                <a:ext cx="1819861" cy="6461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func>
                        <m:func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D91E099-BBF4-F357-2A57-681783C57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9659" y="1516229"/>
                <a:ext cx="1819861" cy="6461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200CE9F-CDC5-4367-45BD-3E51420523F5}"/>
              </a:ext>
            </a:extLst>
          </p:cNvPr>
          <p:cNvSpPr txBox="1"/>
          <p:nvPr/>
        </p:nvSpPr>
        <p:spPr>
          <a:xfrm>
            <a:off x="1448033" y="4878469"/>
            <a:ext cx="10466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Deadline-monotonic priorities are not necessarily optimal!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B81F1B-7E18-D017-0BF2-60C730815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AE6C3E-EE7D-801F-CE67-624BCF3FB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00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20" grpId="0"/>
      <p:bldP spid="32" grpId="0" animBg="1"/>
      <p:bldP spid="8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BB534-7AE6-5623-B703-C346C8C5B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1C36E00A-4E15-D7F0-432D-B1D91D03CD32}"/>
              </a:ext>
            </a:extLst>
          </p:cNvPr>
          <p:cNvSpPr txBox="1"/>
          <p:nvPr/>
        </p:nvSpPr>
        <p:spPr>
          <a:xfrm>
            <a:off x="3685440" y="387274"/>
            <a:ext cx="59915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Selecting Optimal Priorities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E71442-9744-0436-BC2F-978E46DD6F70}"/>
                  </a:ext>
                </a:extLst>
              </p:cNvPr>
              <p:cNvSpPr txBox="1"/>
              <p:nvPr/>
            </p:nvSpPr>
            <p:spPr>
              <a:xfrm>
                <a:off x="1302408" y="1112891"/>
                <a:ext cx="10757575" cy="12765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nary>
                          <m: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nary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E71442-9744-0436-BC2F-978E46DD6F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408" y="1112891"/>
                <a:ext cx="10757575" cy="12765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9E578D-17C3-24DF-D0AB-8E32D016B880}"/>
                  </a:ext>
                </a:extLst>
              </p:cNvPr>
              <p:cNvSpPr txBox="1"/>
              <p:nvPr/>
            </p:nvSpPr>
            <p:spPr>
              <a:xfrm>
                <a:off x="3179337" y="2534125"/>
                <a:ext cx="7003715" cy="5140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32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200" dirty="0"/>
                  <a:t> has a higher priority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9E578D-17C3-24DF-D0AB-8E32D016B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337" y="2534125"/>
                <a:ext cx="7003715" cy="514051"/>
              </a:xfrm>
              <a:prstGeom prst="rect">
                <a:avLst/>
              </a:prstGeom>
              <a:blipFill>
                <a:blip r:embed="rId3"/>
                <a:stretch>
                  <a:fillRect t="-23810" b="-44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1835E5C8-8AAF-C60F-C8CC-9DE9B07A1142}"/>
              </a:ext>
            </a:extLst>
          </p:cNvPr>
          <p:cNvGrpSpPr/>
          <p:nvPr/>
        </p:nvGrpSpPr>
        <p:grpSpPr>
          <a:xfrm>
            <a:off x="2915919" y="3175823"/>
            <a:ext cx="3060269" cy="1029515"/>
            <a:chOff x="2052319" y="3846383"/>
            <a:chExt cx="3060269" cy="10295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1928B4-6E5F-87BB-CEF9-A21367964B40}"/>
                </a:ext>
              </a:extLst>
            </p:cNvPr>
            <p:cNvSpPr txBox="1"/>
            <p:nvPr/>
          </p:nvSpPr>
          <p:spPr>
            <a:xfrm>
              <a:off x="2052319" y="3846383"/>
              <a:ext cx="306026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dirty="0"/>
                <a:t>Total Ordering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9D0360C-779A-2B63-924E-F41B30FE2A7E}"/>
                    </a:ext>
                  </a:extLst>
                </p:cNvPr>
                <p:cNvSpPr txBox="1"/>
                <p:nvPr/>
              </p:nvSpPr>
              <p:spPr>
                <a:xfrm>
                  <a:off x="2379507" y="4361847"/>
                  <a:ext cx="2611863" cy="51405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9D0360C-779A-2B63-924E-F41B30FE2A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9507" y="4361847"/>
                  <a:ext cx="2611863" cy="51405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11D5D6F-BC57-EA76-B09E-DC813EB809E6}"/>
              </a:ext>
            </a:extLst>
          </p:cNvPr>
          <p:cNvGrpSpPr/>
          <p:nvPr/>
        </p:nvGrpSpPr>
        <p:grpSpPr>
          <a:xfrm>
            <a:off x="6532880" y="3175823"/>
            <a:ext cx="4929005" cy="1038491"/>
            <a:chOff x="6532880" y="3846383"/>
            <a:chExt cx="4929005" cy="1038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C6ECF0D-2772-30FC-D2A5-99F3FC937F70}"/>
                </a:ext>
              </a:extLst>
            </p:cNvPr>
            <p:cNvSpPr txBox="1"/>
            <p:nvPr/>
          </p:nvSpPr>
          <p:spPr>
            <a:xfrm>
              <a:off x="6532880" y="3846383"/>
              <a:ext cx="4929005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dirty="0"/>
                <a:t>Transitivity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B50877F-B802-CB59-D1C6-B8756B4043CB}"/>
                    </a:ext>
                  </a:extLst>
                </p:cNvPr>
                <p:cNvSpPr txBox="1"/>
                <p:nvPr/>
              </p:nvSpPr>
              <p:spPr>
                <a:xfrm>
                  <a:off x="7247552" y="4352869"/>
                  <a:ext cx="4214333" cy="53200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−1≤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B50877F-B802-CB59-D1C6-B8756B4043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7552" y="4352869"/>
                  <a:ext cx="4214333" cy="53200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631FB13-3838-DB3F-502E-F7871242795D}"/>
                  </a:ext>
                </a:extLst>
              </p:cNvPr>
              <p:cNvSpPr txBox="1"/>
              <p:nvPr/>
            </p:nvSpPr>
            <p:spPr>
              <a:xfrm>
                <a:off x="1072812" y="4468607"/>
                <a:ext cx="12704148" cy="1116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nary>
                          <m:r>
                            <a:rPr 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</m:e>
                      </m:nary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631FB13-3838-DB3F-502E-F78712427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812" y="4468607"/>
                <a:ext cx="12704148" cy="11169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1F2790AC-3EF8-BB0D-1DBD-5C5781461F74}"/>
              </a:ext>
            </a:extLst>
          </p:cNvPr>
          <p:cNvSpPr/>
          <p:nvPr/>
        </p:nvSpPr>
        <p:spPr>
          <a:xfrm>
            <a:off x="4130137" y="5267063"/>
            <a:ext cx="573943" cy="318453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FCD565-6D0F-FBDE-C990-DEFD943595BE}"/>
              </a:ext>
            </a:extLst>
          </p:cNvPr>
          <p:cNvSpPr/>
          <p:nvPr/>
        </p:nvSpPr>
        <p:spPr>
          <a:xfrm>
            <a:off x="7818217" y="4696202"/>
            <a:ext cx="634903" cy="546358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93917F-7425-4612-9174-656D153F0283}"/>
              </a:ext>
            </a:extLst>
          </p:cNvPr>
          <p:cNvSpPr/>
          <p:nvPr/>
        </p:nvSpPr>
        <p:spPr>
          <a:xfrm>
            <a:off x="9004348" y="5048444"/>
            <a:ext cx="573943" cy="318453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8EA9ED-90F8-9DB7-0738-2803EE1940E4}"/>
              </a:ext>
            </a:extLst>
          </p:cNvPr>
          <p:cNvSpPr/>
          <p:nvPr/>
        </p:nvSpPr>
        <p:spPr>
          <a:xfrm>
            <a:off x="11300508" y="4690943"/>
            <a:ext cx="634903" cy="546358"/>
          </a:xfrm>
          <a:prstGeom prst="rect">
            <a:avLst/>
          </a:prstGeom>
          <a:noFill/>
          <a:ln w="571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A8674-BDEE-3F84-A1B5-921B39731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BFC66-EE34-8BA4-8269-CAAAC1B3B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24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 animBg="1"/>
      <p:bldP spid="21" grpId="0" animBg="1"/>
      <p:bldP spid="22" grpId="0" animBg="1"/>
      <p:bldP spid="2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C4B33-C571-069C-F3FE-60266C096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2FDBE60-0923-A027-41AF-06CBB64D5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81" y="1352443"/>
            <a:ext cx="11449638" cy="415311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90EA36-2CFF-65B2-38BC-18B859855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D775C6-0C64-2751-157B-38CD93565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C68F3-DB39-AF5D-5ECD-29769D715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54" y="2115954"/>
            <a:ext cx="10383639" cy="4461845"/>
          </a:xfrm>
        </p:spPr>
        <p:txBody>
          <a:bodyPr>
            <a:normAutofit/>
          </a:bodyPr>
          <a:lstStyle/>
          <a:p>
            <a:pPr marL="690563" indent="-690563">
              <a:buFont typeface="+mj-lt"/>
              <a:buAutoNum type="arabicPeriod"/>
            </a:pPr>
            <a:r>
              <a:rPr lang="en-US" sz="3600" dirty="0"/>
              <a:t>Cross-site scripting (XSS)</a:t>
            </a:r>
          </a:p>
          <a:p>
            <a:pPr marL="690563" indent="-690563">
              <a:buFont typeface="+mj-lt"/>
              <a:buAutoNum type="arabicPeriod"/>
            </a:pPr>
            <a:r>
              <a:rPr lang="en-US" sz="3600" dirty="0"/>
              <a:t>SQL injection</a:t>
            </a:r>
          </a:p>
          <a:p>
            <a:pPr marL="690563" indent="-690563">
              <a:buFont typeface="+mj-lt"/>
              <a:buAutoNum type="arabicPeriod"/>
            </a:pPr>
            <a:r>
              <a:rPr lang="en-US" sz="3600" dirty="0"/>
              <a:t>Cross-site request forgery (CSRF)</a:t>
            </a:r>
          </a:p>
          <a:p>
            <a:pPr marL="690563" indent="-690563">
              <a:buFont typeface="+mj-lt"/>
              <a:buAutoNum type="arabicPeriod" startAt="5"/>
            </a:pPr>
            <a:r>
              <a:rPr lang="en-US" sz="3600" dirty="0"/>
              <a:t>Out-of-bounds write</a:t>
            </a:r>
          </a:p>
          <a:p>
            <a:pPr marL="690563" indent="-690563">
              <a:buFont typeface="+mj-lt"/>
              <a:buAutoNum type="arabicPeriod" startAt="7"/>
            </a:pPr>
            <a:r>
              <a:rPr lang="en-US" sz="3600" dirty="0"/>
              <a:t>Use after free</a:t>
            </a:r>
          </a:p>
          <a:p>
            <a:pPr marL="690563" indent="-690563">
              <a:buFont typeface="+mj-lt"/>
              <a:buAutoNum type="arabicPeriod" startAt="7"/>
            </a:pPr>
            <a:r>
              <a:rPr lang="en-US" sz="3600" dirty="0"/>
              <a:t>Out-of-bounds read</a:t>
            </a:r>
          </a:p>
          <a:p>
            <a:pPr marL="457200" indent="-457200">
              <a:buFont typeface="+mj-lt"/>
              <a:buAutoNum type="arabicPeriod" startAt="7"/>
            </a:pPr>
            <a:endParaRPr lang="en-US" sz="3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1B3B3A-82DD-92DC-30E4-E6B624C61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54" y="280201"/>
            <a:ext cx="9939424" cy="1155032"/>
          </a:xfrm>
        </p:spPr>
        <p:txBody>
          <a:bodyPr>
            <a:noAutofit/>
          </a:bodyPr>
          <a:lstStyle/>
          <a:p>
            <a:r>
              <a:rPr lang="en-US" sz="4400" b="1" dirty="0"/>
              <a:t>2025 CWE Top 25 Most Dangerous Software Weaknesses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DBD60646-E2E9-1D87-3ABD-6C45F70013C5}"/>
              </a:ext>
            </a:extLst>
          </p:cNvPr>
          <p:cNvSpPr/>
          <p:nvPr/>
        </p:nvSpPr>
        <p:spPr>
          <a:xfrm>
            <a:off x="6177280" y="3962400"/>
            <a:ext cx="426720" cy="2296160"/>
          </a:xfrm>
          <a:prstGeom prst="rightBrace">
            <a:avLst>
              <a:gd name="adj1" fmla="val 72619"/>
              <a:gd name="adj2" fmla="val 20476"/>
            </a:avLst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4ACC90-3609-0770-1627-FF5EA8F0D6D9}"/>
              </a:ext>
            </a:extLst>
          </p:cNvPr>
          <p:cNvSpPr txBox="1"/>
          <p:nvPr/>
        </p:nvSpPr>
        <p:spPr>
          <a:xfrm>
            <a:off x="6553286" y="4091090"/>
            <a:ext cx="5547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Memory-Corruption Attacks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DBA09C-0E6E-35F8-F0D2-BA789FD7E9B5}"/>
              </a:ext>
            </a:extLst>
          </p:cNvPr>
          <p:cNvSpPr txBox="1"/>
          <p:nvPr/>
        </p:nvSpPr>
        <p:spPr>
          <a:xfrm>
            <a:off x="7335605" y="4872780"/>
            <a:ext cx="35473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/>
              <a:t>Control-flow hijacking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350AD7-DCD2-1E71-07E9-AA7F51121524}"/>
              </a:ext>
            </a:extLst>
          </p:cNvPr>
          <p:cNvSpPr txBox="1"/>
          <p:nvPr/>
        </p:nvSpPr>
        <p:spPr>
          <a:xfrm>
            <a:off x="7643158" y="5575643"/>
            <a:ext cx="29322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/>
              <a:t>Data-only attacks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4966A3-61C7-3066-214E-E50893E80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3D6BF8-0D22-84AC-21BF-4D9F84313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 descr="CWE Top 25 logo">
            <a:extLst>
              <a:ext uri="{FF2B5EF4-FFF2-40B4-BE49-F238E27FC236}">
                <a16:creationId xmlns:a16="http://schemas.microsoft.com/office/drawing/2014/main" id="{9A646EA3-DD07-2628-A7BF-E6AE3E37F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00" y="100429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86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 animBg="1"/>
      <p:bldP spid="5" grpId="0"/>
      <p:bldP spid="6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C874C-0ADC-C896-9EAA-265B6E902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681E1C-E02A-FF7C-DD1F-358824EBD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81" y="1352443"/>
            <a:ext cx="11449638" cy="415311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BEA49E-FF42-788B-660F-BEDF0D43F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991DE-D79E-D68B-B550-DC89C9759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49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8C2DB-B11A-7923-F3F0-A12548630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E0FF98-FDA2-AFFB-104E-D62583BB0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81" y="1352443"/>
            <a:ext cx="11449638" cy="415311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51382BD-0D11-FC28-EE2F-F73E0A47D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1C79FA-AAE9-339F-CEBC-13BC06359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545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CA5BF-C53E-59B0-10A8-9219777D9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31180C-1A61-BA57-8E11-2F9577161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81" y="1352443"/>
            <a:ext cx="11449638" cy="415311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3ACD4B-3C88-4BFF-1347-3555165F1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44B80-813F-27CD-F43B-F32F24B2F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9838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803D4-CEB8-FA0A-13D4-A3692BDC2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B17B02-B959-F64A-1935-680647039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81" y="1352443"/>
            <a:ext cx="11449638" cy="415311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27DCF6-3129-56EF-14F4-A4385D90A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F1726-03DF-DEF6-144C-F86396789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39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579B4-9C8F-DC8E-59C3-61D64ACE5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AC39D3-4E28-4083-F15B-C10F9FB8C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81" y="1352443"/>
            <a:ext cx="11449638" cy="415311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9953B4-4007-0D41-5DB8-D256592D6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2A087-772F-51F6-8400-DB3CA73F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963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7C92C-9CAD-8AAB-2679-60E711612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9683F-882B-DCB4-055C-055FDCECB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194" y="2441074"/>
            <a:ext cx="10444526" cy="411640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/>
              <a:t>How do we quantify both average- and worst-case overheads of various security mechanisms?</a:t>
            </a:r>
            <a:br>
              <a:rPr lang="en-US" sz="3200" dirty="0"/>
            </a:br>
            <a:endParaRPr lang="en-US" sz="3200" dirty="0"/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How do we quantify “security” of a system or task?</a:t>
            </a:r>
            <a:br>
              <a:rPr lang="en-US" sz="3200" dirty="0"/>
            </a:br>
            <a:endParaRPr lang="en-US" sz="3200" dirty="0"/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How do we state security and schedulability as an optimization problem and solve it?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2191530-3003-56E3-050A-F1690BBC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674" y="16041"/>
            <a:ext cx="9939424" cy="1155032"/>
          </a:xfrm>
        </p:spPr>
        <p:txBody>
          <a:bodyPr>
            <a:noAutofit/>
          </a:bodyPr>
          <a:lstStyle/>
          <a:p>
            <a:r>
              <a:rPr lang="en-US" b="1" dirty="0"/>
              <a:t>Conclusion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A4AF60-1FCF-AC94-5775-C72297A50B09}"/>
              </a:ext>
            </a:extLst>
          </p:cNvPr>
          <p:cNvSpPr txBox="1">
            <a:spLocks/>
          </p:cNvSpPr>
          <p:nvPr/>
        </p:nvSpPr>
        <p:spPr>
          <a:xfrm>
            <a:off x="1666194" y="1174282"/>
            <a:ext cx="9715904" cy="115503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/>
              <a:t>CPS must be designed with security in mind, but security mechanisms should not be applied indiscriminately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17122-0116-30A3-68D1-5622B4CC1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FA2D2-8BC2-670C-1351-F6BE8946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55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12F94-28A6-0BF8-B6D9-31DC7CAE6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9DC3F-1BAB-EC79-AC0E-99930A717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837E3A-4613-3E56-B398-72FB4F95B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82749-A475-8142-073C-17191B922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674" y="-156679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EDF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BF2832-6EAF-81D1-B1CB-85BC6475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25" y="1181072"/>
            <a:ext cx="5486400" cy="40479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515986-45E8-9147-1C98-06BAB7EE9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181072"/>
            <a:ext cx="5486400" cy="404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834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335A-4830-DE1F-7E79-7FDA22556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29C395-4E5B-8C97-3662-B6B84F967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79D616-EC0E-B694-A80F-89F02966B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443FBE-DA0E-382C-97E9-F36B6BB80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674" y="-156679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FP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237786-F36C-FEA9-BE2D-D5ABDAF9E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26" y="1198049"/>
            <a:ext cx="5486400" cy="40479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9F29C2-E0AB-89D4-D287-63925B4C1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198049"/>
            <a:ext cx="5486400" cy="404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100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43880-1328-0C94-6220-938293DBB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BED9C3-FEDA-D11B-DD12-AB87E6036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89D9E8-AB44-581C-72C4-22A69FDF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6E84B-4ED6-43AD-C5FD-677347504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674" y="-156679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FP-NP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E93DA4-309B-3DB1-68F9-15B27D689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86" y="1163284"/>
            <a:ext cx="5486400" cy="40479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2BFD56-01FB-D628-3420-91CF90F19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163284"/>
            <a:ext cx="5486400" cy="404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946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A0672-370A-3F2A-7D61-6B7AD5CCE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E0BA24-ECBC-7E1B-E1B2-955832AC6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DACCA-A271-062E-EE01-62B762841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D197DC0-CF89-6C8B-7634-E7358BEF3D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4729985"/>
              </p:ext>
            </p:extLst>
          </p:nvPr>
        </p:nvGraphicFramePr>
        <p:xfrm>
          <a:off x="2196463" y="838979"/>
          <a:ext cx="9306560" cy="5583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7196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78D25-566D-C93C-A5DA-EBEADCE1E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6DBAE9-C4D4-B8FC-D441-15D6A6D00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93786-FB23-3CEA-F848-BDF3C9575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10FE4A-2DEF-C954-E3C0-24E06AFDD8A8}"/>
              </a:ext>
            </a:extLst>
          </p:cNvPr>
          <p:cNvSpPr txBox="1"/>
          <p:nvPr/>
        </p:nvSpPr>
        <p:spPr>
          <a:xfrm>
            <a:off x="4196563" y="426720"/>
            <a:ext cx="54598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/>
              <a:t>Control-flow hijacking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7CF4A5-A412-63B4-2D08-607849B91F4E}"/>
              </a:ext>
            </a:extLst>
          </p:cNvPr>
          <p:cNvSpPr/>
          <p:nvPr/>
        </p:nvSpPr>
        <p:spPr>
          <a:xfrm>
            <a:off x="1656080" y="2734040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3378FD95-80EC-E54D-9D6F-8D07978DDA1B}"/>
              </a:ext>
            </a:extLst>
          </p:cNvPr>
          <p:cNvSpPr/>
          <p:nvPr/>
        </p:nvSpPr>
        <p:spPr>
          <a:xfrm>
            <a:off x="3774923" y="2576560"/>
            <a:ext cx="843280" cy="843280"/>
          </a:xfrm>
          <a:prstGeom prst="diamon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1A792F-DBC5-7B15-9057-75FB20251665}"/>
              </a:ext>
            </a:extLst>
          </p:cNvPr>
          <p:cNvSpPr/>
          <p:nvPr/>
        </p:nvSpPr>
        <p:spPr>
          <a:xfrm>
            <a:off x="5576194" y="1908720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61D3BB-7BE7-7081-8D27-F727931335C0}"/>
              </a:ext>
            </a:extLst>
          </p:cNvPr>
          <p:cNvSpPr/>
          <p:nvPr/>
        </p:nvSpPr>
        <p:spPr>
          <a:xfrm>
            <a:off x="9618767" y="1923600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766FAF-BBBA-CBD2-EF5E-DB674966855C}"/>
              </a:ext>
            </a:extLst>
          </p:cNvPr>
          <p:cNvSpPr/>
          <p:nvPr/>
        </p:nvSpPr>
        <p:spPr>
          <a:xfrm>
            <a:off x="5576194" y="3525157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0xff2a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90D779-13D2-8038-84CA-9602C5542058}"/>
              </a:ext>
            </a:extLst>
          </p:cNvPr>
          <p:cNvSpPr/>
          <p:nvPr/>
        </p:nvSpPr>
        <p:spPr>
          <a:xfrm>
            <a:off x="9618767" y="2804298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AE2BA9-10F2-16B7-DC68-A086F2C79666}"/>
              </a:ext>
            </a:extLst>
          </p:cNvPr>
          <p:cNvSpPr/>
          <p:nvPr/>
        </p:nvSpPr>
        <p:spPr>
          <a:xfrm>
            <a:off x="9618767" y="4361315"/>
            <a:ext cx="1290320" cy="528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9610EB97-3E33-3F23-4787-1454B6977333}"/>
              </a:ext>
            </a:extLst>
          </p:cNvPr>
          <p:cNvSpPr/>
          <p:nvPr/>
        </p:nvSpPr>
        <p:spPr>
          <a:xfrm>
            <a:off x="7763645" y="1760040"/>
            <a:ext cx="843280" cy="843280"/>
          </a:xfrm>
          <a:prstGeom prst="diamon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0285EA9-218F-19E9-DF5F-819D0BE32A4E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2946400" y="2998200"/>
            <a:ext cx="828523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3416D771-4541-45AB-AE4A-E2EFABCE757E}"/>
              </a:ext>
            </a:extLst>
          </p:cNvPr>
          <p:cNvCxnSpPr>
            <a:stCxn id="12" idx="0"/>
            <a:endCxn id="13" idx="1"/>
          </p:cNvCxnSpPr>
          <p:nvPr/>
        </p:nvCxnSpPr>
        <p:spPr>
          <a:xfrm rot="5400000" flipH="1" flipV="1">
            <a:off x="4684538" y="1684905"/>
            <a:ext cx="403680" cy="1379631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88D71FE-3424-D79A-6A3B-0EDAB44B819E}"/>
              </a:ext>
            </a:extLst>
          </p:cNvPr>
          <p:cNvCxnSpPr>
            <a:cxnSpLocks/>
            <a:stCxn id="13" idx="3"/>
            <a:endCxn id="21" idx="1"/>
          </p:cNvCxnSpPr>
          <p:nvPr/>
        </p:nvCxnSpPr>
        <p:spPr>
          <a:xfrm>
            <a:off x="6866514" y="2172880"/>
            <a:ext cx="897131" cy="88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6D6314C-B2A5-FB0A-E532-AC8D9539CFAB}"/>
              </a:ext>
            </a:extLst>
          </p:cNvPr>
          <p:cNvCxnSpPr>
            <a:cxnSpLocks/>
            <a:stCxn id="21" idx="3"/>
            <a:endCxn id="16" idx="1"/>
          </p:cNvCxnSpPr>
          <p:nvPr/>
        </p:nvCxnSpPr>
        <p:spPr>
          <a:xfrm>
            <a:off x="8606925" y="2181680"/>
            <a:ext cx="1011842" cy="608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059A08DD-6F79-9AD6-0922-178AEC314CA1}"/>
              </a:ext>
            </a:extLst>
          </p:cNvPr>
          <p:cNvCxnSpPr>
            <a:stCxn id="12" idx="2"/>
            <a:endCxn id="17" idx="1"/>
          </p:cNvCxnSpPr>
          <p:nvPr/>
        </p:nvCxnSpPr>
        <p:spPr>
          <a:xfrm rot="16200000" flipH="1">
            <a:off x="4701640" y="2914762"/>
            <a:ext cx="369477" cy="1379631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Diamond 34">
            <a:extLst>
              <a:ext uri="{FF2B5EF4-FFF2-40B4-BE49-F238E27FC236}">
                <a16:creationId xmlns:a16="http://schemas.microsoft.com/office/drawing/2014/main" id="{B70D6591-8890-E97F-8589-72DA1DD5B396}"/>
              </a:ext>
            </a:extLst>
          </p:cNvPr>
          <p:cNvSpPr/>
          <p:nvPr/>
        </p:nvSpPr>
        <p:spPr>
          <a:xfrm>
            <a:off x="7763645" y="3367676"/>
            <a:ext cx="843280" cy="843280"/>
          </a:xfrm>
          <a:prstGeom prst="diamond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CF23E3A-A7AF-0714-728C-F6F9442CAE96}"/>
              </a:ext>
            </a:extLst>
          </p:cNvPr>
          <p:cNvCxnSpPr>
            <a:cxnSpLocks/>
            <a:stCxn id="17" idx="3"/>
            <a:endCxn id="35" idx="1"/>
          </p:cNvCxnSpPr>
          <p:nvPr/>
        </p:nvCxnSpPr>
        <p:spPr>
          <a:xfrm flipV="1">
            <a:off x="6866514" y="3789316"/>
            <a:ext cx="897131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AA36B037-3ACD-9481-3C80-4F9CF2C958F8}"/>
              </a:ext>
            </a:extLst>
          </p:cNvPr>
          <p:cNvCxnSpPr>
            <a:stCxn id="35" idx="0"/>
            <a:endCxn id="19" idx="1"/>
          </p:cNvCxnSpPr>
          <p:nvPr/>
        </p:nvCxnSpPr>
        <p:spPr>
          <a:xfrm rot="5400000" flipH="1" flipV="1">
            <a:off x="8752417" y="2501326"/>
            <a:ext cx="299218" cy="1433482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758A0F16-9E4E-2942-3CD2-B38AF5BB8FB2}"/>
              </a:ext>
            </a:extLst>
          </p:cNvPr>
          <p:cNvCxnSpPr>
            <a:stCxn id="35" idx="2"/>
            <a:endCxn id="20" idx="1"/>
          </p:cNvCxnSpPr>
          <p:nvPr/>
        </p:nvCxnSpPr>
        <p:spPr>
          <a:xfrm rot="16200000" flipH="1">
            <a:off x="8694767" y="3701474"/>
            <a:ext cx="414519" cy="1433482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24577BE6-2F2C-BE06-E7BB-D724FEE10D1A}"/>
              </a:ext>
            </a:extLst>
          </p:cNvPr>
          <p:cNvCxnSpPr>
            <a:stCxn id="21" idx="0"/>
            <a:endCxn id="13" idx="0"/>
          </p:cNvCxnSpPr>
          <p:nvPr/>
        </p:nvCxnSpPr>
        <p:spPr>
          <a:xfrm rot="16200000" flipH="1" flipV="1">
            <a:off x="7128980" y="852414"/>
            <a:ext cx="148680" cy="1963931"/>
          </a:xfrm>
          <a:prstGeom prst="bentConnector3">
            <a:avLst>
              <a:gd name="adj1" fmla="val -153753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Graphic 55" descr="Pencil with solid fill">
            <a:extLst>
              <a:ext uri="{FF2B5EF4-FFF2-40B4-BE49-F238E27FC236}">
                <a16:creationId xmlns:a16="http://schemas.microsoft.com/office/drawing/2014/main" id="{2D7B9CDD-28CD-CEDF-AD37-E3EC2DBCF1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0" y="3286625"/>
            <a:ext cx="466362" cy="466362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58989E4B-9967-9C03-6DB3-6A65411108C1}"/>
              </a:ext>
            </a:extLst>
          </p:cNvPr>
          <p:cNvGrpSpPr/>
          <p:nvPr/>
        </p:nvGrpSpPr>
        <p:grpSpPr>
          <a:xfrm>
            <a:off x="5772788" y="4361315"/>
            <a:ext cx="897131" cy="628900"/>
            <a:chOff x="5859308" y="4479344"/>
            <a:chExt cx="897131" cy="62890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A8FDFCE-FEEF-CC27-A6BB-E8109ADB2D21}"/>
                </a:ext>
              </a:extLst>
            </p:cNvPr>
            <p:cNvSpPr/>
            <p:nvPr/>
          </p:nvSpPr>
          <p:spPr>
            <a:xfrm>
              <a:off x="5859308" y="4535528"/>
              <a:ext cx="897131" cy="528320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Graphic 57" descr="Skull with solid fill">
              <a:extLst>
                <a:ext uri="{FF2B5EF4-FFF2-40B4-BE49-F238E27FC236}">
                  <a16:creationId xmlns:a16="http://schemas.microsoft.com/office/drawing/2014/main" id="{CC6BDA31-6DDD-A14B-5E8A-653DB7B41CB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93424" y="4479344"/>
              <a:ext cx="628900" cy="628900"/>
            </a:xfrm>
            <a:prstGeom prst="rect">
              <a:avLst/>
            </a:prstGeom>
          </p:spPr>
        </p:pic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6ED47EF-69B0-ACF7-AAA9-978F5C4C5701}"/>
              </a:ext>
            </a:extLst>
          </p:cNvPr>
          <p:cNvCxnSpPr>
            <a:stCxn id="17" idx="2"/>
            <a:endCxn id="58" idx="0"/>
          </p:cNvCxnSpPr>
          <p:nvPr/>
        </p:nvCxnSpPr>
        <p:spPr>
          <a:xfrm>
            <a:off x="6221354" y="4053477"/>
            <a:ext cx="0" cy="36402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055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8AF69-516E-E2FB-6D48-4FCFC6CBB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A66B0-3EA6-8602-8275-955C8F97C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3BBBA8-2D66-8A12-348B-38DFF8018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6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40E56D6-9901-012D-D3ED-73AE9F4B7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54" y="-309079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Control-Flow Hijacking Defenses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D419E8-AC49-4E7D-0588-466A3915AA07}"/>
              </a:ext>
            </a:extLst>
          </p:cNvPr>
          <p:cNvSpPr/>
          <p:nvPr/>
        </p:nvSpPr>
        <p:spPr>
          <a:xfrm>
            <a:off x="4526280" y="2328294"/>
            <a:ext cx="1229360" cy="6502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E217FC-F7A1-CD4E-FAA8-4521DD339128}"/>
              </a:ext>
            </a:extLst>
          </p:cNvPr>
          <p:cNvSpPr/>
          <p:nvPr/>
        </p:nvSpPr>
        <p:spPr>
          <a:xfrm>
            <a:off x="4526280" y="2978534"/>
            <a:ext cx="1229360" cy="65024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F526BC-EB3D-C067-6182-0762DE70CB29}"/>
              </a:ext>
            </a:extLst>
          </p:cNvPr>
          <p:cNvSpPr/>
          <p:nvPr/>
        </p:nvSpPr>
        <p:spPr>
          <a:xfrm>
            <a:off x="4526280" y="3628774"/>
            <a:ext cx="1229360" cy="65024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87817-BB74-9FB1-C30B-980329EF92CF}"/>
              </a:ext>
            </a:extLst>
          </p:cNvPr>
          <p:cNvSpPr/>
          <p:nvPr/>
        </p:nvSpPr>
        <p:spPr>
          <a:xfrm>
            <a:off x="4526280" y="4279014"/>
            <a:ext cx="1229360" cy="65024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37DBD2-9A74-4966-F434-1B74184C85FB}"/>
              </a:ext>
            </a:extLst>
          </p:cNvPr>
          <p:cNvSpPr/>
          <p:nvPr/>
        </p:nvSpPr>
        <p:spPr>
          <a:xfrm>
            <a:off x="4526280" y="4929254"/>
            <a:ext cx="1229360" cy="65024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3251BA-F1D1-C96B-26EF-48EC63337A4D}"/>
              </a:ext>
            </a:extLst>
          </p:cNvPr>
          <p:cNvSpPr/>
          <p:nvPr/>
        </p:nvSpPr>
        <p:spPr>
          <a:xfrm>
            <a:off x="4526280" y="2328294"/>
            <a:ext cx="1229360" cy="6502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8CB1CF-E419-9771-D18C-92B76338F01A}"/>
              </a:ext>
            </a:extLst>
          </p:cNvPr>
          <p:cNvSpPr/>
          <p:nvPr/>
        </p:nvSpPr>
        <p:spPr>
          <a:xfrm>
            <a:off x="4526280" y="2978534"/>
            <a:ext cx="1229360" cy="65024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9B4174C-D9F4-F5F6-75DF-7B210F7F7CBA}"/>
              </a:ext>
            </a:extLst>
          </p:cNvPr>
          <p:cNvSpPr/>
          <p:nvPr/>
        </p:nvSpPr>
        <p:spPr>
          <a:xfrm>
            <a:off x="4526280" y="3628774"/>
            <a:ext cx="1229360" cy="65024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A631101-BAB9-7977-AB90-177E383446E4}"/>
              </a:ext>
            </a:extLst>
          </p:cNvPr>
          <p:cNvSpPr/>
          <p:nvPr/>
        </p:nvSpPr>
        <p:spPr>
          <a:xfrm>
            <a:off x="4526280" y="4279014"/>
            <a:ext cx="1229360" cy="65024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2A2623D-3FF3-51CB-EC23-E3804049069D}"/>
              </a:ext>
            </a:extLst>
          </p:cNvPr>
          <p:cNvSpPr/>
          <p:nvPr/>
        </p:nvSpPr>
        <p:spPr>
          <a:xfrm>
            <a:off x="4526280" y="4929254"/>
            <a:ext cx="1229360" cy="65024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9CD9FC-5FDB-5D4C-28FE-06EC43461202}"/>
              </a:ext>
            </a:extLst>
          </p:cNvPr>
          <p:cNvSpPr txBox="1"/>
          <p:nvPr/>
        </p:nvSpPr>
        <p:spPr>
          <a:xfrm>
            <a:off x="4341447" y="997844"/>
            <a:ext cx="354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ASLR</a:t>
            </a:r>
          </a:p>
        </p:txBody>
      </p:sp>
    </p:spTree>
    <p:extLst>
      <p:ext uri="{BB962C8B-B14F-4D97-AF65-F5344CB8AC3E}">
        <p14:creationId xmlns:p14="http://schemas.microsoft.com/office/powerpoint/2010/main" val="2483936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62D78-3A1E-B98F-069D-10F30C432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96A247-11E0-C70D-9CF7-7D6F0CC19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DB277-4E40-A1AB-3BDF-4E131D4FE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7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ED0058-1614-9CA6-400C-7F7B7E36D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54" y="-309079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Control-Flow Hijacking Defenses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54AF72-0545-1206-0F6D-044A716331F9}"/>
              </a:ext>
            </a:extLst>
          </p:cNvPr>
          <p:cNvSpPr/>
          <p:nvPr/>
        </p:nvSpPr>
        <p:spPr>
          <a:xfrm>
            <a:off x="4526280" y="2328294"/>
            <a:ext cx="1229360" cy="6502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DFB29F-7BAF-3B6A-EAA1-02E2605EF1C4}"/>
              </a:ext>
            </a:extLst>
          </p:cNvPr>
          <p:cNvSpPr/>
          <p:nvPr/>
        </p:nvSpPr>
        <p:spPr>
          <a:xfrm>
            <a:off x="4526280" y="2978534"/>
            <a:ext cx="1229360" cy="65024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A0164C-4D35-A210-CAB0-093052B85AF1}"/>
              </a:ext>
            </a:extLst>
          </p:cNvPr>
          <p:cNvSpPr/>
          <p:nvPr/>
        </p:nvSpPr>
        <p:spPr>
          <a:xfrm>
            <a:off x="4526280" y="3628774"/>
            <a:ext cx="1229360" cy="65024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2BB2A1-98BB-7277-2F52-D482B668590C}"/>
              </a:ext>
            </a:extLst>
          </p:cNvPr>
          <p:cNvSpPr/>
          <p:nvPr/>
        </p:nvSpPr>
        <p:spPr>
          <a:xfrm>
            <a:off x="4526280" y="4279014"/>
            <a:ext cx="1229360" cy="65024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EBE24D-D1E4-78AB-922F-EBF68D2471FE}"/>
              </a:ext>
            </a:extLst>
          </p:cNvPr>
          <p:cNvSpPr/>
          <p:nvPr/>
        </p:nvSpPr>
        <p:spPr>
          <a:xfrm>
            <a:off x="4526280" y="4929254"/>
            <a:ext cx="1229360" cy="65024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68585F-3E40-4FF8-E7AE-05E2A03E07B8}"/>
              </a:ext>
            </a:extLst>
          </p:cNvPr>
          <p:cNvSpPr/>
          <p:nvPr/>
        </p:nvSpPr>
        <p:spPr>
          <a:xfrm>
            <a:off x="6913880" y="5619115"/>
            <a:ext cx="1229360" cy="6502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7F6617-0C61-EE2C-CEE0-320FCE7C874A}"/>
              </a:ext>
            </a:extLst>
          </p:cNvPr>
          <p:cNvSpPr/>
          <p:nvPr/>
        </p:nvSpPr>
        <p:spPr>
          <a:xfrm>
            <a:off x="6913880" y="4777999"/>
            <a:ext cx="1229360" cy="65024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2E6EBC-8CCE-3087-9FF4-C18CB52B1490}"/>
              </a:ext>
            </a:extLst>
          </p:cNvPr>
          <p:cNvSpPr/>
          <p:nvPr/>
        </p:nvSpPr>
        <p:spPr>
          <a:xfrm>
            <a:off x="6913880" y="1912243"/>
            <a:ext cx="1229360" cy="65024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D83A4FC-1A26-FBD5-307E-0F5F79CCCB03}"/>
              </a:ext>
            </a:extLst>
          </p:cNvPr>
          <p:cNvSpPr/>
          <p:nvPr/>
        </p:nvSpPr>
        <p:spPr>
          <a:xfrm>
            <a:off x="6913880" y="3993515"/>
            <a:ext cx="1229360" cy="65024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7601DFA-9D0B-E94F-160B-5CBAB8FC7AA8}"/>
              </a:ext>
            </a:extLst>
          </p:cNvPr>
          <p:cNvSpPr/>
          <p:nvPr/>
        </p:nvSpPr>
        <p:spPr>
          <a:xfrm>
            <a:off x="6913880" y="2714374"/>
            <a:ext cx="1229360" cy="65024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0FAA33-5E3B-6068-C647-6A2E35F2D2EC}"/>
              </a:ext>
            </a:extLst>
          </p:cNvPr>
          <p:cNvSpPr txBox="1"/>
          <p:nvPr/>
        </p:nvSpPr>
        <p:spPr>
          <a:xfrm>
            <a:off x="4341447" y="997844"/>
            <a:ext cx="354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ASLR</a:t>
            </a:r>
          </a:p>
        </p:txBody>
      </p:sp>
    </p:spTree>
    <p:extLst>
      <p:ext uri="{BB962C8B-B14F-4D97-AF65-F5344CB8AC3E}">
        <p14:creationId xmlns:p14="http://schemas.microsoft.com/office/powerpoint/2010/main" val="777490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3CBAF-B194-6557-5E0F-50E17CEA4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069D388-80FC-5B6F-2725-26AB07FD8551}"/>
              </a:ext>
            </a:extLst>
          </p:cNvPr>
          <p:cNvSpPr/>
          <p:nvPr/>
        </p:nvSpPr>
        <p:spPr>
          <a:xfrm>
            <a:off x="5687647" y="2201671"/>
            <a:ext cx="853440" cy="922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F33A29-EBBC-90B8-9B9A-32F23284F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3222A-3D26-0400-C66C-D7F466551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8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9D788E8-B858-C461-AF16-664C1C104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54" y="-309079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Control-Flow Hijacking Defenses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432A16-61BD-9741-1C45-1B264F186B40}"/>
              </a:ext>
            </a:extLst>
          </p:cNvPr>
          <p:cNvSpPr/>
          <p:nvPr/>
        </p:nvSpPr>
        <p:spPr>
          <a:xfrm>
            <a:off x="1275080" y="2328294"/>
            <a:ext cx="1229360" cy="6502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3C5ACF-315D-74B5-DD70-80472357C7E5}"/>
              </a:ext>
            </a:extLst>
          </p:cNvPr>
          <p:cNvSpPr/>
          <p:nvPr/>
        </p:nvSpPr>
        <p:spPr>
          <a:xfrm>
            <a:off x="1275080" y="2978534"/>
            <a:ext cx="1229360" cy="65024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224D34-AAE0-ED62-4E84-A4908DEC9117}"/>
              </a:ext>
            </a:extLst>
          </p:cNvPr>
          <p:cNvSpPr/>
          <p:nvPr/>
        </p:nvSpPr>
        <p:spPr>
          <a:xfrm>
            <a:off x="1275080" y="3628774"/>
            <a:ext cx="1229360" cy="65024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6BD0F0-4E04-4729-C2E2-69ACC2F5A808}"/>
              </a:ext>
            </a:extLst>
          </p:cNvPr>
          <p:cNvSpPr/>
          <p:nvPr/>
        </p:nvSpPr>
        <p:spPr>
          <a:xfrm>
            <a:off x="1275080" y="4279014"/>
            <a:ext cx="1229360" cy="65024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8B248C-3850-7220-D9BA-3631644EDDF7}"/>
              </a:ext>
            </a:extLst>
          </p:cNvPr>
          <p:cNvSpPr/>
          <p:nvPr/>
        </p:nvSpPr>
        <p:spPr>
          <a:xfrm>
            <a:off x="1275080" y="4929254"/>
            <a:ext cx="1229360" cy="65024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6E4AF5-6A3F-93B4-DA3A-4DBE1012743D}"/>
              </a:ext>
            </a:extLst>
          </p:cNvPr>
          <p:cNvSpPr/>
          <p:nvPr/>
        </p:nvSpPr>
        <p:spPr>
          <a:xfrm>
            <a:off x="2910840" y="5619115"/>
            <a:ext cx="1229360" cy="6502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89D74A-DF9C-B77B-956B-41DF21601E02}"/>
              </a:ext>
            </a:extLst>
          </p:cNvPr>
          <p:cNvSpPr/>
          <p:nvPr/>
        </p:nvSpPr>
        <p:spPr>
          <a:xfrm>
            <a:off x="2910840" y="4777999"/>
            <a:ext cx="1229360" cy="65024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E77D67-3549-B7EA-D132-210A703E5EAE}"/>
              </a:ext>
            </a:extLst>
          </p:cNvPr>
          <p:cNvSpPr/>
          <p:nvPr/>
        </p:nvSpPr>
        <p:spPr>
          <a:xfrm>
            <a:off x="2910840" y="1912243"/>
            <a:ext cx="1229360" cy="65024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8D39B07-BE1C-4090-1327-FE579B27514A}"/>
              </a:ext>
            </a:extLst>
          </p:cNvPr>
          <p:cNvSpPr/>
          <p:nvPr/>
        </p:nvSpPr>
        <p:spPr>
          <a:xfrm>
            <a:off x="2910840" y="3993515"/>
            <a:ext cx="1229360" cy="65024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FEBA2A9-691E-BFF4-1BDE-C924FC3A3C24}"/>
              </a:ext>
            </a:extLst>
          </p:cNvPr>
          <p:cNvSpPr/>
          <p:nvPr/>
        </p:nvSpPr>
        <p:spPr>
          <a:xfrm>
            <a:off x="2910840" y="2714374"/>
            <a:ext cx="1229360" cy="65024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70D3F8-73A7-40E2-37FF-E1C5B7E1B8F4}"/>
              </a:ext>
            </a:extLst>
          </p:cNvPr>
          <p:cNvSpPr txBox="1"/>
          <p:nvPr/>
        </p:nvSpPr>
        <p:spPr>
          <a:xfrm>
            <a:off x="907367" y="997844"/>
            <a:ext cx="354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ASLR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3ABD68-BD0A-BAE7-8899-336D2AAD2C97}"/>
              </a:ext>
            </a:extLst>
          </p:cNvPr>
          <p:cNvSpPr/>
          <p:nvPr/>
        </p:nvSpPr>
        <p:spPr>
          <a:xfrm>
            <a:off x="5687647" y="3124201"/>
            <a:ext cx="853440" cy="2409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75DED8-F88E-66A7-8CC6-0CCA5DCFECD9}"/>
              </a:ext>
            </a:extLst>
          </p:cNvPr>
          <p:cNvSpPr/>
          <p:nvPr/>
        </p:nvSpPr>
        <p:spPr>
          <a:xfrm>
            <a:off x="5687647" y="2201671"/>
            <a:ext cx="853440" cy="92253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9008923-119A-07D8-7EB2-87541C1B1532}"/>
              </a:ext>
            </a:extLst>
          </p:cNvPr>
          <p:cNvCxnSpPr/>
          <p:nvPr/>
        </p:nvCxnSpPr>
        <p:spPr>
          <a:xfrm flipV="1">
            <a:off x="6797039" y="2972102"/>
            <a:ext cx="0" cy="66040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1F7871D5-F02E-C0F3-1A42-650AD97F0AA8}"/>
              </a:ext>
            </a:extLst>
          </p:cNvPr>
          <p:cNvSpPr/>
          <p:nvPr/>
        </p:nvSpPr>
        <p:spPr>
          <a:xfrm>
            <a:off x="5486400" y="2875280"/>
            <a:ext cx="1229341" cy="318268"/>
          </a:xfrm>
          <a:prstGeom prst="ellipse">
            <a:avLst/>
          </a:prstGeom>
          <a:noFill/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D7B640-E5BE-F8C4-C2A7-366306BFECC1}"/>
              </a:ext>
            </a:extLst>
          </p:cNvPr>
          <p:cNvSpPr txBox="1"/>
          <p:nvPr/>
        </p:nvSpPr>
        <p:spPr>
          <a:xfrm>
            <a:off x="5006734" y="997844"/>
            <a:ext cx="354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SafeStack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92765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6FE50-3C81-1C7A-0463-C84B5F18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F8C67E-2C2D-8D59-D9E9-53CEC6DC0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RTAS 2026: Balancing Security and Schedulability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408D32-4637-5C44-A424-8B5526A44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1E0CE-F399-46CB-ABC1-D8DC8D5E77C7}" type="slidenum">
              <a:rPr lang="en-US" smtClean="0"/>
              <a:t>9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25AF32F-8D73-19FE-758D-092765E1E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54" y="-309079"/>
            <a:ext cx="9939424" cy="115503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/>
              <a:t>Control-Flow Hijacking Defenses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863EAB-DCC4-241B-321B-DE10B8C49014}"/>
              </a:ext>
            </a:extLst>
          </p:cNvPr>
          <p:cNvSpPr/>
          <p:nvPr/>
        </p:nvSpPr>
        <p:spPr>
          <a:xfrm>
            <a:off x="1275080" y="2328294"/>
            <a:ext cx="1229360" cy="6502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ECA55-1F28-6E51-5BDB-A6E5AD5CD68C}"/>
              </a:ext>
            </a:extLst>
          </p:cNvPr>
          <p:cNvSpPr/>
          <p:nvPr/>
        </p:nvSpPr>
        <p:spPr>
          <a:xfrm>
            <a:off x="1275080" y="2978534"/>
            <a:ext cx="1229360" cy="65024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8BE6BD-F3F7-622B-DC4B-9DF14AEBBC1C}"/>
              </a:ext>
            </a:extLst>
          </p:cNvPr>
          <p:cNvSpPr/>
          <p:nvPr/>
        </p:nvSpPr>
        <p:spPr>
          <a:xfrm>
            <a:off x="1275080" y="3628774"/>
            <a:ext cx="1229360" cy="65024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0E3A89-FF4D-D459-DF22-3D0204DE6171}"/>
              </a:ext>
            </a:extLst>
          </p:cNvPr>
          <p:cNvSpPr/>
          <p:nvPr/>
        </p:nvSpPr>
        <p:spPr>
          <a:xfrm>
            <a:off x="1275080" y="4279014"/>
            <a:ext cx="1229360" cy="65024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4CAB2C-37C8-34EF-98D7-6C8B1A94A7BC}"/>
              </a:ext>
            </a:extLst>
          </p:cNvPr>
          <p:cNvSpPr/>
          <p:nvPr/>
        </p:nvSpPr>
        <p:spPr>
          <a:xfrm>
            <a:off x="1275080" y="4929254"/>
            <a:ext cx="1229360" cy="65024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A6754A-FF7C-08D1-BC54-2FCF8326D218}"/>
              </a:ext>
            </a:extLst>
          </p:cNvPr>
          <p:cNvSpPr/>
          <p:nvPr/>
        </p:nvSpPr>
        <p:spPr>
          <a:xfrm>
            <a:off x="2910840" y="5619115"/>
            <a:ext cx="1229360" cy="6502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DC7F84-8AB7-7EDA-F240-7360AEAAF5FE}"/>
              </a:ext>
            </a:extLst>
          </p:cNvPr>
          <p:cNvSpPr/>
          <p:nvPr/>
        </p:nvSpPr>
        <p:spPr>
          <a:xfrm>
            <a:off x="2910840" y="4777999"/>
            <a:ext cx="1229360" cy="65024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D5078DB-057D-34CF-741D-7E3E3F434E08}"/>
              </a:ext>
            </a:extLst>
          </p:cNvPr>
          <p:cNvSpPr/>
          <p:nvPr/>
        </p:nvSpPr>
        <p:spPr>
          <a:xfrm>
            <a:off x="2910840" y="1912243"/>
            <a:ext cx="1229360" cy="650240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B4A168F-8980-29DC-9554-D3809915B381}"/>
              </a:ext>
            </a:extLst>
          </p:cNvPr>
          <p:cNvSpPr/>
          <p:nvPr/>
        </p:nvSpPr>
        <p:spPr>
          <a:xfrm>
            <a:off x="2910840" y="3993515"/>
            <a:ext cx="1229360" cy="65024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A826F4-FFEF-A2D6-5410-199598D5178C}"/>
              </a:ext>
            </a:extLst>
          </p:cNvPr>
          <p:cNvSpPr/>
          <p:nvPr/>
        </p:nvSpPr>
        <p:spPr>
          <a:xfrm>
            <a:off x="2910840" y="2714374"/>
            <a:ext cx="1229360" cy="65024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98673B-10F3-DDDE-507D-F783A88312C8}"/>
              </a:ext>
            </a:extLst>
          </p:cNvPr>
          <p:cNvSpPr txBox="1"/>
          <p:nvPr/>
        </p:nvSpPr>
        <p:spPr>
          <a:xfrm>
            <a:off x="907367" y="997844"/>
            <a:ext cx="354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ASLR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C38396-0FA8-5B7D-6ED8-2EE8C493EBFB}"/>
              </a:ext>
            </a:extLst>
          </p:cNvPr>
          <p:cNvSpPr/>
          <p:nvPr/>
        </p:nvSpPr>
        <p:spPr>
          <a:xfrm>
            <a:off x="5687647" y="3124201"/>
            <a:ext cx="853440" cy="24094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139CDB-AE45-7D8D-60CE-F40A7B27376E}"/>
              </a:ext>
            </a:extLst>
          </p:cNvPr>
          <p:cNvSpPr/>
          <p:nvPr/>
        </p:nvSpPr>
        <p:spPr>
          <a:xfrm>
            <a:off x="7130922" y="3628774"/>
            <a:ext cx="853440" cy="92253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815434-4ACF-D2D0-70E0-046AEB2E3742}"/>
              </a:ext>
            </a:extLst>
          </p:cNvPr>
          <p:cNvSpPr txBox="1"/>
          <p:nvPr/>
        </p:nvSpPr>
        <p:spPr>
          <a:xfrm>
            <a:off x="5006734" y="997844"/>
            <a:ext cx="354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/>
              <a:t>SafeStack</a:t>
            </a:r>
            <a:endParaRPr lang="en-US" sz="3200" b="1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2BF559-1228-6F07-4700-08D8A569A89B}"/>
              </a:ext>
            </a:extLst>
          </p:cNvPr>
          <p:cNvGrpSpPr/>
          <p:nvPr/>
        </p:nvGrpSpPr>
        <p:grpSpPr>
          <a:xfrm>
            <a:off x="9764441" y="2382048"/>
            <a:ext cx="843280" cy="2245360"/>
            <a:chOff x="9764441" y="2382048"/>
            <a:chExt cx="843280" cy="22453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511BB6B-3431-4E85-C9AF-076E235BBB5E}"/>
                </a:ext>
              </a:extLst>
            </p:cNvPr>
            <p:cNvSpPr/>
            <p:nvPr/>
          </p:nvSpPr>
          <p:spPr>
            <a:xfrm rot="5400000">
              <a:off x="9764441" y="2539528"/>
              <a:ext cx="843280" cy="52832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FCCA42D8-B89A-D7DA-1AAA-D24269FC1B25}"/>
                </a:ext>
              </a:extLst>
            </p:cNvPr>
            <p:cNvSpPr/>
            <p:nvPr/>
          </p:nvSpPr>
          <p:spPr>
            <a:xfrm>
              <a:off x="9764441" y="3784128"/>
              <a:ext cx="843280" cy="843280"/>
            </a:xfrm>
            <a:prstGeom prst="diamond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?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8703EC6-728E-6F94-4448-8CC5E9755050}"/>
                </a:ext>
              </a:extLst>
            </p:cNvPr>
            <p:cNvCxnSpPr>
              <a:cxnSpLocks/>
              <a:stCxn id="13" idx="3"/>
              <a:endCxn id="16" idx="0"/>
            </p:cNvCxnSpPr>
            <p:nvPr/>
          </p:nvCxnSpPr>
          <p:spPr>
            <a:xfrm>
              <a:off x="10186081" y="3225328"/>
              <a:ext cx="0" cy="5588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67BEF99A-5E80-1737-B4FE-82AB7AE9429B}"/>
              </a:ext>
            </a:extLst>
          </p:cNvPr>
          <p:cNvSpPr/>
          <p:nvPr/>
        </p:nvSpPr>
        <p:spPr>
          <a:xfrm rot="5400000">
            <a:off x="10734001" y="5142743"/>
            <a:ext cx="841248" cy="52832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24F23661-C5E0-F9EB-E896-E4792DD5AFD3}"/>
              </a:ext>
            </a:extLst>
          </p:cNvPr>
          <p:cNvCxnSpPr>
            <a:cxnSpLocks/>
            <a:stCxn id="16" idx="3"/>
            <a:endCxn id="29" idx="1"/>
          </p:cNvCxnSpPr>
          <p:nvPr/>
        </p:nvCxnSpPr>
        <p:spPr>
          <a:xfrm>
            <a:off x="10607721" y="4205768"/>
            <a:ext cx="546904" cy="780511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129536C-5B07-CDB0-E57E-53EC118E2E63}"/>
              </a:ext>
            </a:extLst>
          </p:cNvPr>
          <p:cNvSpPr txBox="1"/>
          <p:nvPr/>
        </p:nvSpPr>
        <p:spPr>
          <a:xfrm>
            <a:off x="10580781" y="3687609"/>
            <a:ext cx="1253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0xff2a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B873476-5D85-047C-628D-2A85D280753D}"/>
              </a:ext>
            </a:extLst>
          </p:cNvPr>
          <p:cNvSpPr txBox="1"/>
          <p:nvPr/>
        </p:nvSpPr>
        <p:spPr>
          <a:xfrm>
            <a:off x="10521350" y="2422135"/>
            <a:ext cx="1670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Validate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85B7BBE-A004-76D8-A043-C9602717DD69}"/>
              </a:ext>
            </a:extLst>
          </p:cNvPr>
          <p:cNvCxnSpPr>
            <a:stCxn id="38" idx="0"/>
            <a:endCxn id="39" idx="2"/>
          </p:cNvCxnSpPr>
          <p:nvPr/>
        </p:nvCxnSpPr>
        <p:spPr>
          <a:xfrm flipV="1">
            <a:off x="11207716" y="3006910"/>
            <a:ext cx="148959" cy="680699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029F2A47-417A-BFA1-7C7A-96FA8909E104}"/>
              </a:ext>
            </a:extLst>
          </p:cNvPr>
          <p:cNvSpPr txBox="1"/>
          <p:nvPr/>
        </p:nvSpPr>
        <p:spPr>
          <a:xfrm>
            <a:off x="8413161" y="997843"/>
            <a:ext cx="3545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Control-Flow Integrity (CFI)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2652E9E-ACC2-D5BE-E156-DC00D3DFE427}"/>
              </a:ext>
            </a:extLst>
          </p:cNvPr>
          <p:cNvCxnSpPr/>
          <p:nvPr/>
        </p:nvCxnSpPr>
        <p:spPr>
          <a:xfrm flipV="1">
            <a:off x="6797039" y="2972102"/>
            <a:ext cx="0" cy="66040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854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8" grpId="0"/>
      <p:bldP spid="39" grpId="0"/>
      <p:bldP spid="4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5216</TotalTime>
  <Words>1117</Words>
  <Application>Microsoft Office PowerPoint</Application>
  <PresentationFormat>Widescreen</PresentationFormat>
  <Paragraphs>239</Paragraphs>
  <Slides>49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Aptos</vt:lpstr>
      <vt:lpstr>Arial</vt:lpstr>
      <vt:lpstr>Cambria Math</vt:lpstr>
      <vt:lpstr>Corbel</vt:lpstr>
      <vt:lpstr>Parallax</vt:lpstr>
      <vt:lpstr>Balancing Security and Schedulability: WCET Evaluation and Security Optimization in CPS</vt:lpstr>
      <vt:lpstr>Security is increasingly important in CPS</vt:lpstr>
      <vt:lpstr>PowerPoint Presentation</vt:lpstr>
      <vt:lpstr>2025 CWE Top 25 Most Dangerous Software Weaknesses</vt:lpstr>
      <vt:lpstr>PowerPoint Presentation</vt:lpstr>
      <vt:lpstr>Control-Flow Hijacking Defenses</vt:lpstr>
      <vt:lpstr>Control-Flow Hijacking Defenses</vt:lpstr>
      <vt:lpstr>Control-Flow Hijacking Defenses</vt:lpstr>
      <vt:lpstr>Control-Flow Hijacking Defenses</vt:lpstr>
      <vt:lpstr>PowerPoint Presentation</vt:lpstr>
      <vt:lpstr>PowerPoint Presentation</vt:lpstr>
      <vt:lpstr>Software security mechanisms incur execution-time overheads</vt:lpstr>
      <vt:lpstr>Worst-case behavior is often more important than average-case in CPS</vt:lpstr>
      <vt:lpstr>PowerPoint Presentation</vt:lpstr>
      <vt:lpstr>CPS must be designed with security in mind, </vt:lpstr>
      <vt:lpstr>Let’s optimize security within the constraints of schedulability</vt:lpstr>
      <vt:lpstr>Let’s optimize security within the constraints of schedulability</vt:lpstr>
      <vt:lpstr>WCET estimation is challenging in complex, real-world CPS application stacks</vt:lpstr>
      <vt:lpstr>PowerPoint Presentation</vt:lpstr>
      <vt:lpstr>PowerPoint Presentation</vt:lpstr>
      <vt:lpstr>PowerPoint Presentation</vt:lpstr>
      <vt:lpstr>CFI</vt:lpstr>
      <vt:lpstr>SafeStack</vt:lpstr>
      <vt:lpstr>DFI</vt:lpstr>
      <vt:lpstr>ASLR</vt:lpstr>
      <vt:lpstr>Let’s optimize security within the constraints of schedulability</vt:lpstr>
      <vt:lpstr>PowerPoint Presentation</vt:lpstr>
      <vt:lpstr>Use Boolean satisfiability to count blocked attack paths over an Attack Capability Graph</vt:lpstr>
      <vt:lpstr>PowerPoint Presentation</vt:lpstr>
      <vt:lpstr>PowerPoint Presentation</vt:lpstr>
      <vt:lpstr>An attack path</vt:lpstr>
      <vt:lpstr>PowerPoint Presentation</vt:lpstr>
      <vt:lpstr>Let’s optimize security within the constraints of schedulability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EDF</vt:lpstr>
      <vt:lpstr>FP</vt:lpstr>
      <vt:lpstr>FP-NP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Sudvarg, Marion</dc:creator>
  <cp:lastModifiedBy>Sudvarg, Marion</cp:lastModifiedBy>
  <cp:revision>3</cp:revision>
  <dcterms:created xsi:type="dcterms:W3CDTF">2026-05-06T18:54:55Z</dcterms:created>
  <dcterms:modified xsi:type="dcterms:W3CDTF">2026-07-28T10:44:58Z</dcterms:modified>
</cp:coreProperties>
</file>